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80" r:id="rId2"/>
    <p:sldId id="407" r:id="rId3"/>
    <p:sldId id="396" r:id="rId4"/>
    <p:sldId id="473" r:id="rId5"/>
    <p:sldId id="474" r:id="rId6"/>
    <p:sldId id="475" r:id="rId7"/>
    <p:sldId id="478" r:id="rId8"/>
    <p:sldId id="479" r:id="rId9"/>
    <p:sldId id="476" r:id="rId10"/>
    <p:sldId id="480" r:id="rId11"/>
    <p:sldId id="397" r:id="rId12"/>
    <p:sldId id="418" r:id="rId13"/>
    <p:sldId id="375" r:id="rId14"/>
    <p:sldId id="481" r:id="rId15"/>
    <p:sldId id="398" r:id="rId16"/>
    <p:sldId id="482" r:id="rId17"/>
    <p:sldId id="483" r:id="rId18"/>
    <p:sldId id="484" r:id="rId19"/>
    <p:sldId id="485" r:id="rId20"/>
    <p:sldId id="400" r:id="rId21"/>
    <p:sldId id="413" r:id="rId22"/>
    <p:sldId id="414" r:id="rId23"/>
    <p:sldId id="415" r:id="rId24"/>
    <p:sldId id="416" r:id="rId25"/>
    <p:sldId id="377" r:id="rId26"/>
    <p:sldId id="419" r:id="rId27"/>
    <p:sldId id="420" r:id="rId28"/>
    <p:sldId id="421" r:id="rId29"/>
    <p:sldId id="422" r:id="rId30"/>
    <p:sldId id="423" r:id="rId31"/>
    <p:sldId id="417" r:id="rId32"/>
    <p:sldId id="425" r:id="rId33"/>
    <p:sldId id="426" r:id="rId34"/>
    <p:sldId id="427" r:id="rId35"/>
    <p:sldId id="487" r:id="rId36"/>
    <p:sldId id="486" r:id="rId37"/>
    <p:sldId id="401" r:id="rId38"/>
    <p:sldId id="424" r:id="rId39"/>
    <p:sldId id="399" r:id="rId40"/>
    <p:sldId id="403" r:id="rId41"/>
    <p:sldId id="402" r:id="rId42"/>
    <p:sldId id="404" r:id="rId43"/>
    <p:sldId id="405" r:id="rId44"/>
    <p:sldId id="408" r:id="rId45"/>
    <p:sldId id="494" r:id="rId46"/>
    <p:sldId id="495" r:id="rId47"/>
    <p:sldId id="496" r:id="rId48"/>
    <p:sldId id="497" r:id="rId49"/>
    <p:sldId id="498" r:id="rId50"/>
    <p:sldId id="488" r:id="rId51"/>
    <p:sldId id="489" r:id="rId52"/>
    <p:sldId id="490" r:id="rId53"/>
    <p:sldId id="491" r:id="rId54"/>
    <p:sldId id="492" r:id="rId55"/>
    <p:sldId id="493" r:id="rId56"/>
    <p:sldId id="499" r:id="rId57"/>
    <p:sldId id="406" r:id="rId58"/>
    <p:sldId id="409" r:id="rId59"/>
    <p:sldId id="500" r:id="rId60"/>
    <p:sldId id="501" r:id="rId61"/>
    <p:sldId id="502" r:id="rId62"/>
    <p:sldId id="410" r:id="rId63"/>
    <p:sldId id="411" r:id="rId64"/>
    <p:sldId id="503" r:id="rId65"/>
    <p:sldId id="504" r:id="rId66"/>
    <p:sldId id="505" r:id="rId67"/>
    <p:sldId id="506" r:id="rId68"/>
    <p:sldId id="507" r:id="rId69"/>
    <p:sldId id="509" r:id="rId70"/>
    <p:sldId id="508" r:id="rId71"/>
    <p:sldId id="510" r:id="rId72"/>
    <p:sldId id="511" r:id="rId73"/>
    <p:sldId id="460" r:id="rId74"/>
    <p:sldId id="461" r:id="rId75"/>
    <p:sldId id="462" r:id="rId76"/>
    <p:sldId id="463" r:id="rId77"/>
    <p:sldId id="464" r:id="rId78"/>
    <p:sldId id="465" r:id="rId79"/>
    <p:sldId id="466" r:id="rId80"/>
    <p:sldId id="467" r:id="rId81"/>
    <p:sldId id="468" r:id="rId82"/>
    <p:sldId id="469" r:id="rId83"/>
    <p:sldId id="470" r:id="rId84"/>
    <p:sldId id="471" r:id="rId85"/>
    <p:sldId id="472" r:id="rId86"/>
    <p:sldId id="384" r:id="rId87"/>
    <p:sldId id="378" r:id="rId88"/>
    <p:sldId id="428" r:id="rId89"/>
    <p:sldId id="430" r:id="rId90"/>
    <p:sldId id="431" r:id="rId91"/>
    <p:sldId id="432" r:id="rId92"/>
    <p:sldId id="433" r:id="rId93"/>
    <p:sldId id="434" r:id="rId94"/>
    <p:sldId id="435" r:id="rId95"/>
    <p:sldId id="383" r:id="rId96"/>
    <p:sldId id="437" r:id="rId97"/>
    <p:sldId id="438" r:id="rId98"/>
    <p:sldId id="439" r:id="rId99"/>
    <p:sldId id="440" r:id="rId100"/>
    <p:sldId id="436" r:id="rId101"/>
    <p:sldId id="442" r:id="rId102"/>
    <p:sldId id="443" r:id="rId103"/>
    <p:sldId id="445" r:id="rId104"/>
    <p:sldId id="444" r:id="rId105"/>
    <p:sldId id="446" r:id="rId106"/>
    <p:sldId id="447" r:id="rId107"/>
    <p:sldId id="448" r:id="rId108"/>
    <p:sldId id="449" r:id="rId109"/>
    <p:sldId id="450" r:id="rId110"/>
    <p:sldId id="451" r:id="rId111"/>
    <p:sldId id="452" r:id="rId112"/>
    <p:sldId id="453" r:id="rId113"/>
    <p:sldId id="454" r:id="rId114"/>
    <p:sldId id="455" r:id="rId115"/>
    <p:sldId id="456" r:id="rId116"/>
    <p:sldId id="457" r:id="rId117"/>
    <p:sldId id="458" r:id="rId118"/>
    <p:sldId id="441" r:id="rId119"/>
    <p:sldId id="429" r:id="rId120"/>
    <p:sldId id="459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CB6E3"/>
    <a:srgbClr val="EBB7E6"/>
    <a:srgbClr val="F2C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8" autoAdjust="0"/>
    <p:restoredTop sz="96886" autoAdjust="0"/>
  </p:normalViewPr>
  <p:slideViewPr>
    <p:cSldViewPr snapToGrid="0">
      <p:cViewPr varScale="1">
        <p:scale>
          <a:sx n="148" d="100"/>
          <a:sy n="148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77F0C-644E-9C4E-83F4-0DD60844EB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DDDAF-57D1-9846-977B-FB0DF21424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30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875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3992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8287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2395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1175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0782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0228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8307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144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2338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38543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610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96508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9228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0313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91300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65233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5087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2908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6684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93340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6809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393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создания используется</a:t>
            </a:r>
            <a:r>
              <a:rPr lang="ru-RU" baseline="0" dirty="0"/>
              <a:t> оператор </a:t>
            </a:r>
            <a:r>
              <a:rPr lang="ru-RU" baseline="0" dirty="0" err="1"/>
              <a:t>криейт</a:t>
            </a:r>
            <a:r>
              <a:rPr lang="ru-RU" baseline="0" dirty="0"/>
              <a:t> </a:t>
            </a:r>
            <a:r>
              <a:rPr lang="ru-RU" baseline="0" dirty="0" err="1"/>
              <a:t>тейбл</a:t>
            </a:r>
            <a:r>
              <a:rPr lang="ru-RU" baseline="0" dirty="0"/>
              <a:t>.</a:t>
            </a:r>
          </a:p>
          <a:p>
            <a:r>
              <a:rPr lang="ru-RU" baseline="0" dirty="0"/>
              <a:t>После указывается имя таблицы. А в скобках список столбцов. Для каждого столбца указывается название и тип.</a:t>
            </a:r>
          </a:p>
          <a:p>
            <a:r>
              <a:rPr lang="ru-RU" baseline="0" dirty="0"/>
              <a:t>Идентификатор – </a:t>
            </a:r>
            <a:r>
              <a:rPr lang="ru-RU" baseline="0" dirty="0" err="1"/>
              <a:t>инт</a:t>
            </a:r>
            <a:endParaRPr lang="ru-RU" baseline="0" dirty="0"/>
          </a:p>
          <a:p>
            <a:r>
              <a:rPr lang="ru-RU" baseline="0" dirty="0" err="1"/>
              <a:t>Варчар</a:t>
            </a:r>
            <a:r>
              <a:rPr lang="ru-RU" baseline="0" dirty="0"/>
              <a:t> с длинной.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54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868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создания используется</a:t>
            </a:r>
            <a:r>
              <a:rPr lang="ru-RU" baseline="0" dirty="0"/>
              <a:t> оператор </a:t>
            </a:r>
            <a:r>
              <a:rPr lang="ru-RU" baseline="0" dirty="0" err="1"/>
              <a:t>криейт</a:t>
            </a:r>
            <a:r>
              <a:rPr lang="ru-RU" baseline="0" dirty="0"/>
              <a:t> </a:t>
            </a:r>
            <a:r>
              <a:rPr lang="ru-RU" baseline="0" dirty="0" err="1"/>
              <a:t>тейбл</a:t>
            </a:r>
            <a:r>
              <a:rPr lang="ru-RU" baseline="0" dirty="0"/>
              <a:t>.</a:t>
            </a:r>
          </a:p>
          <a:p>
            <a:r>
              <a:rPr lang="ru-RU" baseline="0" dirty="0"/>
              <a:t>После указывается имя таблицы. А в скобках список столбцов. Для каждого столбца указывается название и тип.</a:t>
            </a:r>
          </a:p>
          <a:p>
            <a:r>
              <a:rPr lang="ru-RU" baseline="0" dirty="0"/>
              <a:t>Идентификатор – </a:t>
            </a:r>
            <a:r>
              <a:rPr lang="ru-RU" baseline="0" dirty="0" err="1"/>
              <a:t>инт</a:t>
            </a:r>
            <a:endParaRPr lang="ru-RU" baseline="0" dirty="0"/>
          </a:p>
          <a:p>
            <a:r>
              <a:rPr lang="ru-RU" baseline="0" dirty="0" err="1"/>
              <a:t>Варчар</a:t>
            </a:r>
            <a:r>
              <a:rPr lang="ru-RU" baseline="0" dirty="0"/>
              <a:t> с длинной.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676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917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создания используется</a:t>
            </a:r>
            <a:r>
              <a:rPr lang="ru-RU" baseline="0" dirty="0"/>
              <a:t> оператор </a:t>
            </a:r>
            <a:r>
              <a:rPr lang="ru-RU" baseline="0" dirty="0" err="1"/>
              <a:t>криейт</a:t>
            </a:r>
            <a:r>
              <a:rPr lang="ru-RU" baseline="0" dirty="0"/>
              <a:t> </a:t>
            </a:r>
            <a:r>
              <a:rPr lang="ru-RU" baseline="0" dirty="0" err="1"/>
              <a:t>тейбл</a:t>
            </a:r>
            <a:r>
              <a:rPr lang="ru-RU" baseline="0" dirty="0"/>
              <a:t>.</a:t>
            </a:r>
          </a:p>
          <a:p>
            <a:r>
              <a:rPr lang="ru-RU" baseline="0" dirty="0"/>
              <a:t>После указывается имя таблицы. А в скобках список столбцов. Для каждого столбца указывается название и тип.</a:t>
            </a:r>
          </a:p>
          <a:p>
            <a:r>
              <a:rPr lang="ru-RU" baseline="0" dirty="0"/>
              <a:t>Идентификатор – </a:t>
            </a:r>
            <a:r>
              <a:rPr lang="ru-RU" baseline="0" dirty="0" err="1"/>
              <a:t>инт</a:t>
            </a:r>
            <a:endParaRPr lang="ru-RU" baseline="0" dirty="0"/>
          </a:p>
          <a:p>
            <a:r>
              <a:rPr lang="ru-RU" baseline="0" dirty="0" err="1"/>
              <a:t>Варчар</a:t>
            </a:r>
            <a:r>
              <a:rPr lang="ru-RU" baseline="0" dirty="0"/>
              <a:t> с длинной.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354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997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создания используется</a:t>
            </a:r>
            <a:r>
              <a:rPr lang="ru-RU" baseline="0" dirty="0"/>
              <a:t> оператор </a:t>
            </a:r>
            <a:r>
              <a:rPr lang="ru-RU" baseline="0" dirty="0" err="1"/>
              <a:t>криейт</a:t>
            </a:r>
            <a:r>
              <a:rPr lang="ru-RU" baseline="0" dirty="0"/>
              <a:t> </a:t>
            </a:r>
            <a:r>
              <a:rPr lang="ru-RU" baseline="0" dirty="0" err="1"/>
              <a:t>тейбл</a:t>
            </a:r>
            <a:r>
              <a:rPr lang="ru-RU" baseline="0" dirty="0"/>
              <a:t>.</a:t>
            </a:r>
          </a:p>
          <a:p>
            <a:r>
              <a:rPr lang="ru-RU" baseline="0" dirty="0"/>
              <a:t>После указывается имя таблицы. А в скобках список столбцов. Для каждого столбца указывается название и тип.</a:t>
            </a:r>
          </a:p>
          <a:p>
            <a:r>
              <a:rPr lang="ru-RU" baseline="0" dirty="0"/>
              <a:t>Идентификатор – </a:t>
            </a:r>
            <a:r>
              <a:rPr lang="ru-RU" baseline="0" dirty="0" err="1"/>
              <a:t>инт</a:t>
            </a:r>
            <a:endParaRPr lang="ru-RU" baseline="0" dirty="0"/>
          </a:p>
          <a:p>
            <a:r>
              <a:rPr lang="ru-RU" baseline="0" dirty="0" err="1"/>
              <a:t>Варчар</a:t>
            </a:r>
            <a:r>
              <a:rPr lang="ru-RU" baseline="0" dirty="0"/>
              <a:t> с длинной.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05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00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282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81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145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679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622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8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34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48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150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910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82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864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275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085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099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273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064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603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441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123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569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90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364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11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294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573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659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208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2553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706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5867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754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69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8539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0155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2767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7325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414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208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5735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4272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828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95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88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9131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9424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338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0419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4126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5714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7880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010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8666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8427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64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9774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9244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таблице</a:t>
            </a:r>
            <a:r>
              <a:rPr lang="ru-RU" baseline="0" dirty="0"/>
              <a:t> – 3 атрибута типа </a:t>
            </a:r>
            <a:r>
              <a:rPr lang="ru-RU" baseline="0" dirty="0" err="1"/>
              <a:t>инт</a:t>
            </a:r>
            <a:r>
              <a:rPr lang="ru-RU" baseline="0" dirty="0"/>
              <a:t>. </a:t>
            </a:r>
            <a:r>
              <a:rPr lang="ru-RU" baseline="0" dirty="0" err="1"/>
              <a:t>Целове</a:t>
            </a:r>
            <a:r>
              <a:rPr lang="ru-RU" baseline="0" dirty="0"/>
              <a:t> число</a:t>
            </a:r>
          </a:p>
          <a:p>
            <a:r>
              <a:rPr lang="ru-RU" baseline="0" dirty="0"/>
              <a:t>Остальные </a:t>
            </a:r>
            <a:r>
              <a:rPr lang="ru-RU" baseline="0" dirty="0" err="1"/>
              <a:t>сторкового</a:t>
            </a:r>
            <a:r>
              <a:rPr lang="ru-RU" baseline="0" dirty="0"/>
              <a:t> типа</a:t>
            </a:r>
          </a:p>
          <a:p>
            <a:r>
              <a:rPr lang="ru-RU" baseline="0" dirty="0"/>
              <a:t>Разное количество символов.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389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4265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0057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4104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4639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4499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" pitchFamily="2" charset="0"/>
              </a:rPr>
              <a:t>Транзакция – последовательность команд </a:t>
            </a:r>
            <a:r>
              <a:rPr lang="en" dirty="0">
                <a:effectLst/>
                <a:latin typeface="Helvetica" pitchFamily="2" charset="0"/>
              </a:rPr>
              <a:t>SQL, </a:t>
            </a:r>
            <a:r>
              <a:rPr lang="ru-RU" dirty="0">
                <a:effectLst/>
                <a:latin typeface="Helvetica" pitchFamily="2" charset="0"/>
              </a:rPr>
              <a:t>которые должны быть выполнены полностью или не выполнены вообще.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3009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" pitchFamily="2" charset="0"/>
              </a:rPr>
              <a:t>Транзакция – последовательность команд </a:t>
            </a:r>
            <a:r>
              <a:rPr lang="en" dirty="0">
                <a:effectLst/>
                <a:latin typeface="Helvetica" pitchFamily="2" charset="0"/>
              </a:rPr>
              <a:t>SQL, </a:t>
            </a:r>
            <a:r>
              <a:rPr lang="ru-RU" dirty="0">
                <a:effectLst/>
                <a:latin typeface="Helvetica" pitchFamily="2" charset="0"/>
              </a:rPr>
              <a:t>которые должны быть выполнены полностью или не выполнены вообще.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2408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" pitchFamily="2" charset="0"/>
              </a:rPr>
              <a:t>Транзакция – последовательность команд </a:t>
            </a:r>
            <a:r>
              <a:rPr lang="en" dirty="0">
                <a:effectLst/>
                <a:latin typeface="Helvetica" pitchFamily="2" charset="0"/>
              </a:rPr>
              <a:t>SQL, </a:t>
            </a:r>
            <a:r>
              <a:rPr lang="ru-RU" dirty="0">
                <a:effectLst/>
                <a:latin typeface="Helvetica" pitchFamily="2" charset="0"/>
              </a:rPr>
              <a:t>которые должны быть выполнены полностью или не выполнены вообще.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05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2639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" pitchFamily="2" charset="0"/>
              </a:rPr>
              <a:t>Транзакция – последовательность команд </a:t>
            </a:r>
            <a:r>
              <a:rPr lang="en" dirty="0">
                <a:effectLst/>
                <a:latin typeface="Helvetica" pitchFamily="2" charset="0"/>
              </a:rPr>
              <a:t>SQL, </a:t>
            </a:r>
            <a:r>
              <a:rPr lang="ru-RU" dirty="0">
                <a:effectLst/>
                <a:latin typeface="Helvetica" pitchFamily="2" charset="0"/>
              </a:rPr>
              <a:t>которые должны быть выполнены полностью или не выполнены вообще.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491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effectLst/>
                <a:latin typeface="Helvetica" pitchFamily="2" charset="0"/>
              </a:rPr>
              <a:t>Транзакция – последовательность команд </a:t>
            </a:r>
            <a:r>
              <a:rPr lang="en" dirty="0">
                <a:effectLst/>
                <a:latin typeface="Helvetica" pitchFamily="2" charset="0"/>
              </a:rPr>
              <a:t>SQL, </a:t>
            </a:r>
            <a:r>
              <a:rPr lang="ru-RU" dirty="0">
                <a:effectLst/>
                <a:latin typeface="Helvetica" pitchFamily="2" charset="0"/>
              </a:rPr>
              <a:t>которые должны быть выполнены полностью или не выполнены вообще.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40641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9122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7497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7374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760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361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5129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/>
          </a:p>
          <a:p>
            <a:r>
              <a:rPr lang="ru-RU" baseline="0" dirty="0"/>
              <a:t>Как создавать таблицы.</a:t>
            </a:r>
          </a:p>
          <a:p>
            <a:r>
              <a:rPr lang="ru-RU" baseline="0" dirty="0"/>
              <a:t>Таблица имеет название и столбцы(атрибуты).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5096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3883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2376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668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5562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7958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0111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9528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31978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0241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ru-RU" baseline="0" dirty="0"/>
              <a:t> облегчения работы в таблице создается первичный ключ. В таблице СГ это </a:t>
            </a:r>
            <a:r>
              <a:rPr lang="ru-RU" baseline="0" dirty="0" err="1"/>
              <a:t>айди</a:t>
            </a:r>
            <a:r>
              <a:rPr lang="ru-RU" baseline="0" dirty="0"/>
              <a:t>.</a:t>
            </a:r>
          </a:p>
          <a:p>
            <a:endParaRPr lang="ru-RU" baseline="0" dirty="0"/>
          </a:p>
          <a:p>
            <a:r>
              <a:rPr lang="ru-RU" baseline="0" dirty="0"/>
              <a:t>Для чего нужен первичный ключ?</a:t>
            </a:r>
          </a:p>
          <a:p>
            <a:r>
              <a:rPr lang="ru-RU" baseline="0" dirty="0"/>
              <a:t>Чтобы отличать записи в таблице друг от друга. Уникальный идентификатор.</a:t>
            </a:r>
          </a:p>
          <a:p>
            <a:r>
              <a:rPr lang="ru-RU" baseline="0" dirty="0"/>
              <a:t>Когда мы добавляем в таблицу СГ информацию о новом СГ мы должны узнать, какое значение первичного ключа еще не использовалось и использовать для новой записи такое значение.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30075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Создание, удаление и изменение – ДДЛ</a:t>
            </a:r>
          </a:p>
          <a:p>
            <a:r>
              <a:rPr lang="ru-RU" dirty="0"/>
              <a:t>ДМЛ – </a:t>
            </a:r>
            <a:r>
              <a:rPr lang="ru-RU" dirty="0" err="1"/>
              <a:t>селект</a:t>
            </a:r>
            <a:r>
              <a:rPr lang="ru-RU" dirty="0"/>
              <a:t>, </a:t>
            </a:r>
            <a:r>
              <a:rPr lang="ru-RU" dirty="0" err="1"/>
              <a:t>инсерт</a:t>
            </a:r>
            <a:r>
              <a:rPr lang="ru-RU" dirty="0"/>
              <a:t>, </a:t>
            </a:r>
            <a:r>
              <a:rPr lang="ru-RU" dirty="0" err="1"/>
              <a:t>апдейт</a:t>
            </a:r>
            <a:r>
              <a:rPr lang="ru-RU" dirty="0"/>
              <a:t>,</a:t>
            </a:r>
            <a:r>
              <a:rPr lang="ru-RU" baseline="0" dirty="0"/>
              <a:t> делит.</a:t>
            </a:r>
          </a:p>
          <a:p>
            <a:r>
              <a:rPr lang="ru-RU" baseline="0" dirty="0"/>
              <a:t>ДКЛ – какие пользователи, с каким таблицами и данными могут работать.</a:t>
            </a:r>
          </a:p>
          <a:p>
            <a:endParaRPr lang="ru-RU" baseline="0" dirty="0"/>
          </a:p>
          <a:p>
            <a:r>
              <a:rPr lang="ru-RU" baseline="0" dirty="0"/>
              <a:t>Смотреть документацию для тех систем БД, с которыми работаете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DDDAF-57D1-9846-977B-FB0DF214241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36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0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7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7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2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6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5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0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8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2">
              <a:srgbClr val="F6F5FB"/>
            </a:gs>
            <a:gs pos="100000">
              <a:srgbClr val="F6F5FB"/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ECB6E3"/>
            </a:gs>
            <a:gs pos="100000">
              <a:srgbClr val="EBB7E6"/>
            </a:gs>
            <a:gs pos="100000">
              <a:srgbClr val="F2CEE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C18E8-1BCD-4418-A03F-1438068BFDA5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65B2A-4DEC-4F53-8FE8-AFCEAFE70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5008" y="1499616"/>
            <a:ext cx="6693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(не)Простые запросы</a:t>
            </a:r>
          </a:p>
          <a:p>
            <a:pPr algn="ctr"/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0179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62198" y="1222924"/>
            <a:ext cx="91655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ИТОГИ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Несколько таблиц в базе данных</a:t>
            </a:r>
            <a:br>
              <a:rPr lang="ru-RU" sz="2000" b="1" dirty="0">
                <a:solidFill>
                  <a:srgbClr val="000000"/>
                </a:solidFill>
                <a:latin typeface="SegoeUI-Bold"/>
              </a:rPr>
            </a:br>
            <a:r>
              <a:rPr lang="ru-RU" sz="2000" dirty="0">
                <a:solidFill>
                  <a:srgbClr val="53585F"/>
                </a:solidFill>
                <a:latin typeface="SegoeUI"/>
              </a:rPr>
              <a:t>Разные сущности</a:t>
            </a:r>
            <a:br>
              <a:rPr lang="ru-RU" dirty="0">
                <a:solidFill>
                  <a:srgbClr val="53585F"/>
                </a:solidFill>
                <a:latin typeface="SegoeUI"/>
              </a:rPr>
            </a:br>
            <a:r>
              <a:rPr lang="ru-RU" sz="2000" dirty="0">
                <a:solidFill>
                  <a:srgbClr val="53585F"/>
                </a:solidFill>
                <a:latin typeface="SegoeUI"/>
              </a:rPr>
              <a:t>Декомпозиция одной таблицы на несколько</a:t>
            </a:r>
            <a:br>
              <a:rPr lang="ru-RU" dirty="0">
                <a:solidFill>
                  <a:srgbClr val="53585F"/>
                </a:solidFill>
                <a:latin typeface="SegoeUI"/>
              </a:rPr>
            </a:br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Связи между таблицами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Ссылки из одной таблицы на другую</a:t>
            </a:r>
          </a:p>
          <a:p>
            <a:r>
              <a:rPr lang="ru-RU" b="1" dirty="0">
                <a:solidFill>
                  <a:srgbClr val="53585F"/>
                </a:solidFill>
                <a:latin typeface="SegoeUI"/>
              </a:rPr>
              <a:t> 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Внешний ключ –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FOREIGN KEY</a:t>
            </a:r>
            <a:endParaRPr lang="en-US" b="1" dirty="0">
              <a:solidFill>
                <a:srgbClr val="000000"/>
              </a:solidFill>
              <a:latin typeface="SegoeU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Проектирование баз данных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sz="2000" dirty="0">
                <a:solidFill>
                  <a:srgbClr val="53585F"/>
                </a:solidFill>
                <a:latin typeface="SegoeUI"/>
              </a:rPr>
              <a:t>Нормализация: нормальные формы</a:t>
            </a:r>
            <a:endParaRPr lang="en-US" sz="2000" dirty="0">
              <a:solidFill>
                <a:srgbClr val="53585F"/>
              </a:solidFill>
              <a:latin typeface="SegoeUI"/>
            </a:endParaRPr>
          </a:p>
          <a:p>
            <a:r>
              <a:rPr lang="en-US" sz="2000" dirty="0">
                <a:solidFill>
                  <a:srgbClr val="53585F"/>
                </a:solidFill>
                <a:latin typeface="SegoeUI"/>
              </a:rPr>
              <a:t>      </a:t>
            </a:r>
            <a:r>
              <a:rPr lang="ru-RU" sz="2000" dirty="0">
                <a:solidFill>
                  <a:srgbClr val="53585F"/>
                </a:solidFill>
                <a:latin typeface="SegoeUI"/>
              </a:rPr>
              <a:t> Типы связей: один к одному, один ко многим, многие ко многим</a:t>
            </a:r>
            <a:endParaRPr lang="en-US" sz="2000" dirty="0">
              <a:solidFill>
                <a:srgbClr val="53585F"/>
              </a:solidFill>
              <a:latin typeface="SegoeUI"/>
            </a:endParaRPr>
          </a:p>
          <a:p>
            <a:r>
              <a:rPr lang="en-US" sz="2000" dirty="0">
                <a:solidFill>
                  <a:srgbClr val="53585F"/>
                </a:solidFill>
                <a:latin typeface="SegoeUI"/>
              </a:rPr>
              <a:t>      </a:t>
            </a:r>
            <a:endParaRPr lang="en-US" sz="600" dirty="0">
              <a:solidFill>
                <a:srgbClr val="53585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042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62198" y="1222924"/>
            <a:ext cx="91655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ИТОГИ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Представления</a:t>
            </a:r>
            <a:br>
              <a:rPr lang="ru-RU" sz="20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Псевдонимы для запросов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SELECT</a:t>
            </a:r>
            <a:br>
              <a:rPr lang="ru-RU" dirty="0">
                <a:solidFill>
                  <a:srgbClr val="53585F"/>
                </a:solidFill>
                <a:latin typeface="SegoeUI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Используются как аналоги таблиц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Не содержат данных</a:t>
            </a:r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Использование представлений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Ограничение доступа к данным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Псевдонимы для сложных запросов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Сокрытие реализации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Материализованные представления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Содержат данные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Повышают скорость выполнения запросов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209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11544" y="2484796"/>
            <a:ext cx="9165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/>
              <a:t>Ограничения в базах данных</a:t>
            </a:r>
            <a:endParaRPr lang="ru-RU" sz="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001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Ограничения в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 SQL</a:t>
            </a:r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superheroes(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100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align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eye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hair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gender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pPr lvl="1"/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appearances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year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universe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10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213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Непустые значения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superheroes(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100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 NOT NULL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align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eye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hair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gender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appearances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year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universe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10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776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Уникальные значения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superheroes(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100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 UNIQUE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align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eye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hair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gender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appearances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year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universe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10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927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Уникальные непустые значения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superheroes(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100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 UNIQUE NOT NULL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align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eye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hair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gender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30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appearances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year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universe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VARCHAR(</a:t>
            </a:r>
            <a:r>
              <a:rPr lang="en" sz="2400" dirty="0">
                <a:effectLst/>
                <a:latin typeface="Helvetica" pitchFamily="2" charset="0"/>
              </a:rPr>
              <a:t>10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)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841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Первичный ключ из нескольких полей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sales(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product_id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order_id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quantity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effectLst/>
                <a:latin typeface="Helvetica" pitchFamily="2" charset="0"/>
              </a:rPr>
              <a:t>(</a:t>
            </a:r>
            <a:r>
              <a:rPr lang="en" sz="2400" dirty="0" err="1">
                <a:effectLst/>
                <a:latin typeface="Helvetica" pitchFamily="2" charset="0"/>
              </a:rPr>
              <a:t>product_id</a:t>
            </a:r>
            <a:r>
              <a:rPr lang="en" sz="2400" dirty="0">
                <a:effectLst/>
                <a:latin typeface="Helvetica" pitchFamily="2" charset="0"/>
              </a:rPr>
              <a:t>, </a:t>
            </a:r>
            <a:r>
              <a:rPr lang="en" sz="2400" dirty="0" err="1">
                <a:effectLst/>
                <a:latin typeface="Helvetica" pitchFamily="2" charset="0"/>
              </a:rPr>
              <a:t>order_id</a:t>
            </a:r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107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Ограничения по проверке значений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products(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</a:t>
            </a:r>
            <a:r>
              <a:rPr lang="en" sz="2400" dirty="0">
                <a:effectLst/>
                <a:latin typeface="Helvetica" pitchFamily="2" charset="0"/>
              </a:rPr>
              <a:t>(100),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price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CHECK </a:t>
            </a:r>
            <a:r>
              <a:rPr lang="en" sz="2400" dirty="0">
                <a:effectLst/>
                <a:latin typeface="Helvetica" pitchFamily="2" charset="0"/>
              </a:rPr>
              <a:t>(price &gt;= 0)</a:t>
            </a: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5514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Именованные ограничения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products(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pPr lvl="1"/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</a:t>
            </a:r>
            <a:r>
              <a:rPr lang="en" sz="2400" dirty="0">
                <a:effectLst/>
                <a:latin typeface="Helvetica" pitchFamily="2" charset="0"/>
              </a:rPr>
              <a:t>(100),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price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CONSTRAINT </a:t>
            </a:r>
            <a:r>
              <a:rPr lang="en" sz="2400" dirty="0" err="1">
                <a:effectLst/>
                <a:latin typeface="Helvetica" pitchFamily="2" charset="0"/>
              </a:rPr>
              <a:t>positive_price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CHECK </a:t>
            </a:r>
            <a:r>
              <a:rPr lang="en" sz="2400" dirty="0">
                <a:effectLst/>
                <a:latin typeface="Helvetica" pitchFamily="2" charset="0"/>
              </a:rPr>
              <a:t>(price &gt;= 0)</a:t>
            </a: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6778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Ограничения на уровне таблицы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products(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</a:t>
            </a:r>
            <a:r>
              <a:rPr lang="en" sz="2400" dirty="0">
                <a:effectLst/>
                <a:latin typeface="Helvetica" pitchFamily="2" charset="0"/>
              </a:rPr>
              <a:t>(100),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price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CONSTRAINT </a:t>
            </a:r>
            <a:r>
              <a:rPr lang="en" sz="2400" dirty="0" err="1">
                <a:effectLst/>
                <a:latin typeface="Helvetica" pitchFamily="2" charset="0"/>
              </a:rPr>
              <a:t>positive_price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CHECK </a:t>
            </a:r>
            <a:r>
              <a:rPr lang="en" sz="2400" dirty="0">
                <a:effectLst/>
                <a:latin typeface="Helvetica" pitchFamily="2" charset="0"/>
              </a:rPr>
              <a:t>(price &gt;= 0)</a:t>
            </a: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7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11544" y="2517214"/>
            <a:ext cx="9165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Запрос данных из нескольких таблиц</a:t>
            </a:r>
            <a:endParaRPr lang="ru-RU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583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Ограничения ссылочной целостности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BAA6F7-DB9A-5B93-8805-83BCD29B8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51" y="1589347"/>
            <a:ext cx="8962698" cy="40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377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Ограничения ссылочной целостности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products(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</a:t>
            </a:r>
            <a:r>
              <a:rPr lang="en" sz="2400" dirty="0">
                <a:effectLst/>
                <a:latin typeface="Helvetica" pitchFamily="2" charset="0"/>
              </a:rPr>
              <a:t>(100),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REFERENCES </a:t>
            </a:r>
            <a:r>
              <a:rPr lang="en" sz="2400" dirty="0" err="1">
                <a:effectLst/>
                <a:latin typeface="Helvetica" pitchFamily="2" charset="0"/>
              </a:rPr>
              <a:t>product_types</a:t>
            </a:r>
            <a:r>
              <a:rPr lang="en" sz="2400" dirty="0">
                <a:effectLst/>
                <a:latin typeface="Helvetica" pitchFamily="2" charset="0"/>
              </a:rPr>
              <a:t>(id),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price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02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Действия при удалении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products(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</a:t>
            </a:r>
            <a:r>
              <a:rPr lang="en" sz="2400" dirty="0">
                <a:effectLst/>
                <a:latin typeface="Helvetica" pitchFamily="2" charset="0"/>
              </a:rPr>
              <a:t>(100),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REFERENCES </a:t>
            </a:r>
            <a:r>
              <a:rPr lang="en" sz="2400" dirty="0" err="1">
                <a:effectLst/>
                <a:latin typeface="Helvetica" pitchFamily="2" charset="0"/>
              </a:rPr>
              <a:t>product_types</a:t>
            </a:r>
            <a:r>
              <a:rPr lang="en" sz="2400" dirty="0">
                <a:effectLst/>
                <a:latin typeface="Helvetica" pitchFamily="2" charset="0"/>
              </a:rPr>
              <a:t>(id)</a:t>
            </a:r>
          </a:p>
          <a:p>
            <a:r>
              <a:rPr lang="ru-RU" sz="24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ON DELETE RESTRICT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price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45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Действия при удалении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products(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pPr lvl="1"/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</a:t>
            </a:r>
            <a:r>
              <a:rPr lang="en" sz="2400" dirty="0">
                <a:effectLst/>
                <a:latin typeface="Helvetica" pitchFamily="2" charset="0"/>
              </a:rPr>
              <a:t>(100),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REFERENCES </a:t>
            </a:r>
            <a:r>
              <a:rPr lang="en" sz="2400" dirty="0" err="1">
                <a:effectLst/>
                <a:latin typeface="Helvetica" pitchFamily="2" charset="0"/>
              </a:rPr>
              <a:t>product_types</a:t>
            </a:r>
            <a:r>
              <a:rPr lang="en" sz="2400" dirty="0">
                <a:effectLst/>
                <a:latin typeface="Helvetica" pitchFamily="2" charset="0"/>
              </a:rPr>
              <a:t>(id)</a:t>
            </a:r>
          </a:p>
          <a:p>
            <a:r>
              <a:rPr lang="ru-RU" sz="24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ON DELETE CASCADE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price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253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Действия при изменении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products(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</a:t>
            </a:r>
            <a:r>
              <a:rPr lang="en" sz="2400" dirty="0">
                <a:effectLst/>
                <a:latin typeface="Helvetica" pitchFamily="2" charset="0"/>
              </a:rPr>
              <a:t>(100),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REFERENCES </a:t>
            </a:r>
            <a:r>
              <a:rPr lang="en" sz="2400" dirty="0" err="1">
                <a:effectLst/>
                <a:latin typeface="Helvetica" pitchFamily="2" charset="0"/>
              </a:rPr>
              <a:t>product_types</a:t>
            </a:r>
            <a:r>
              <a:rPr lang="en" sz="2400" dirty="0">
                <a:effectLst/>
                <a:latin typeface="Helvetica" pitchFamily="2" charset="0"/>
              </a:rPr>
              <a:t>(id)</a:t>
            </a:r>
          </a:p>
          <a:p>
            <a:r>
              <a:rPr lang="ru-RU" sz="24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ON UPDATE RESTRICT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price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956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Действия при изменении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products(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</a:t>
            </a:r>
            <a:r>
              <a:rPr lang="en" sz="2400" dirty="0">
                <a:effectLst/>
                <a:latin typeface="Helvetica" pitchFamily="2" charset="0"/>
              </a:rPr>
              <a:t>(100),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REFERENCES </a:t>
            </a:r>
            <a:r>
              <a:rPr lang="en" sz="2400" dirty="0" err="1">
                <a:effectLst/>
                <a:latin typeface="Helvetica" pitchFamily="2" charset="0"/>
              </a:rPr>
              <a:t>product_types</a:t>
            </a:r>
            <a:r>
              <a:rPr lang="en" sz="2400" dirty="0">
                <a:effectLst/>
                <a:latin typeface="Helvetica" pitchFamily="2" charset="0"/>
              </a:rPr>
              <a:t>(id)</a:t>
            </a:r>
          </a:p>
          <a:p>
            <a:r>
              <a:rPr lang="ru-RU" sz="24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ON UPDATE CASCADE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price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endParaRPr lang="en" sz="2400" dirty="0">
              <a:effectLst/>
              <a:latin typeface="Helvetica" pitchFamily="2" charset="0"/>
            </a:endParaRP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88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Внешний ключ на уровне таблицы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products(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name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VARCHAR</a:t>
            </a:r>
            <a:r>
              <a:rPr lang="en" sz="2400" dirty="0">
                <a:effectLst/>
                <a:latin typeface="Helvetica" pitchFamily="2" charset="0"/>
              </a:rPr>
              <a:t>(100),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price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FOREIGN KEY</a:t>
            </a:r>
            <a:r>
              <a:rPr lang="en" sz="2400" dirty="0">
                <a:effectLst/>
                <a:latin typeface="Helvetica" pitchFamily="2" charset="0"/>
              </a:rPr>
              <a:t>(</a:t>
            </a:r>
            <a:r>
              <a:rPr lang="en" sz="2400" dirty="0" err="1">
                <a:effectLst/>
                <a:latin typeface="Helvetica" pitchFamily="2" charset="0"/>
              </a:rPr>
              <a:t>type_id</a:t>
            </a:r>
            <a:r>
              <a:rPr lang="en" sz="2400" dirty="0">
                <a:effectLst/>
                <a:latin typeface="Helvetica" pitchFamily="2" charset="0"/>
              </a:rPr>
              <a:t>)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REFERENCES </a:t>
            </a:r>
            <a:r>
              <a:rPr lang="en" sz="2400" dirty="0" err="1">
                <a:effectLst/>
                <a:latin typeface="Helvetica" pitchFamily="2" charset="0"/>
              </a:rPr>
              <a:t>product_types</a:t>
            </a:r>
            <a:r>
              <a:rPr lang="en" sz="2400" dirty="0">
                <a:effectLst/>
                <a:latin typeface="Helvetica" pitchFamily="2" charset="0"/>
              </a:rPr>
              <a:t>(id)</a:t>
            </a: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0445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Первичный и внешний ключ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CREATE TABLE </a:t>
            </a:r>
            <a:r>
              <a:rPr lang="en" sz="2400" dirty="0">
                <a:solidFill>
                  <a:srgbClr val="000000"/>
                </a:solidFill>
                <a:effectLst/>
                <a:latin typeface="Helvetica" pitchFamily="2" charset="0"/>
              </a:rPr>
              <a:t>sales(</a:t>
            </a:r>
            <a:endParaRPr lang="en" sz="24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product_id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REFERENCES </a:t>
            </a:r>
            <a:r>
              <a:rPr lang="en" sz="2400" dirty="0">
                <a:effectLst/>
                <a:latin typeface="Helvetica" pitchFamily="2" charset="0"/>
              </a:rPr>
              <a:t>products(id),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 err="1">
                <a:effectLst/>
                <a:latin typeface="Helvetica" pitchFamily="2" charset="0"/>
              </a:rPr>
              <a:t>order_id</a:t>
            </a:r>
            <a:r>
              <a:rPr lang="en" sz="2400" dirty="0">
                <a:effectLst/>
                <a:latin typeface="Helvetica" pitchFamily="2" charset="0"/>
              </a:rPr>
              <a:t>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 REFERENCES </a:t>
            </a:r>
            <a:r>
              <a:rPr lang="en" sz="2400" dirty="0">
                <a:effectLst/>
                <a:latin typeface="Helvetica" pitchFamily="2" charset="0"/>
              </a:rPr>
              <a:t>orders(id),</a:t>
            </a:r>
          </a:p>
          <a:p>
            <a:r>
              <a:rPr lang="ru-RU" sz="2400" dirty="0">
                <a:effectLst/>
                <a:latin typeface="Helvetica" pitchFamily="2" charset="0"/>
              </a:rPr>
              <a:t>	</a:t>
            </a:r>
            <a:r>
              <a:rPr lang="en" sz="2400" dirty="0">
                <a:effectLst/>
                <a:latin typeface="Helvetica" pitchFamily="2" charset="0"/>
              </a:rPr>
              <a:t>quantity 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INT</a:t>
            </a:r>
            <a:r>
              <a:rPr lang="en" sz="24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4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400" dirty="0">
                <a:solidFill>
                  <a:srgbClr val="0070C1"/>
                </a:solidFill>
                <a:effectLst/>
                <a:latin typeface="Helvetica" pitchFamily="2" charset="0"/>
              </a:rPr>
              <a:t>PRIMARY KEY</a:t>
            </a:r>
            <a:r>
              <a:rPr lang="en" sz="2400" dirty="0">
                <a:effectLst/>
                <a:latin typeface="Helvetica" pitchFamily="2" charset="0"/>
              </a:rPr>
              <a:t>(</a:t>
            </a:r>
            <a:r>
              <a:rPr lang="en" sz="2400" dirty="0" err="1">
                <a:effectLst/>
                <a:latin typeface="Helvetica" pitchFamily="2" charset="0"/>
              </a:rPr>
              <a:t>product_id</a:t>
            </a:r>
            <a:r>
              <a:rPr lang="en" sz="2400" dirty="0">
                <a:effectLst/>
                <a:latin typeface="Helvetica" pitchFamily="2" charset="0"/>
              </a:rPr>
              <a:t>, </a:t>
            </a:r>
            <a:r>
              <a:rPr lang="en" sz="2400" dirty="0" err="1">
                <a:effectLst/>
                <a:latin typeface="Helvetica" pitchFamily="2" charset="0"/>
              </a:rPr>
              <a:t>order_id</a:t>
            </a:r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r>
              <a:rPr lang="en" sz="2400" dirty="0">
                <a:effectLst/>
                <a:latin typeface="Helvetica" pitchFamily="2" charset="0"/>
              </a:rPr>
              <a:t>)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54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62198" y="1222924"/>
            <a:ext cx="9165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ИТОГИ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Ограничения</a:t>
            </a:r>
            <a:br>
              <a:rPr lang="ru-RU" sz="20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Ограничения на выполнение операций с целью сохранения согласованности данных в базе</a:t>
            </a:r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Типы ограничений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Первичный ключ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– PRIMARY KEY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Внешний ключ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 – FOREIGN KEY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Непустые значения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 – NOT NULL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Уникальные значения -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UNIQUE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Проверка условий -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CHECK</a:t>
            </a:r>
            <a:endParaRPr lang="en-US" b="1" dirty="0">
              <a:solidFill>
                <a:srgbClr val="000000"/>
              </a:solidFill>
              <a:latin typeface="SegoeUI-Bold"/>
            </a:endParaRPr>
          </a:p>
        </p:txBody>
      </p:sp>
    </p:spTree>
    <p:extLst>
      <p:ext uri="{BB962C8B-B14F-4D97-AF65-F5344CB8AC3E}">
        <p14:creationId xmlns:p14="http://schemas.microsoft.com/office/powerpoint/2010/main" val="558180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11544" y="2484796"/>
            <a:ext cx="9165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Calibri" panose="020F0502020204030204" pitchFamily="34" charset="0"/>
              </a:rPr>
              <a:t>Итоги</a:t>
            </a:r>
            <a:endParaRPr lang="ru-RU" sz="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9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41A42-51BB-985C-78C0-DEDB2E3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8" y="1304981"/>
            <a:ext cx="10581284" cy="4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3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62198" y="1222924"/>
            <a:ext cx="91655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ИТОГИ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Таблицы и данные в </a:t>
            </a:r>
            <a:r>
              <a:rPr lang="en-US" sz="2800" b="1" dirty="0">
                <a:solidFill>
                  <a:srgbClr val="000000"/>
                </a:solidFill>
                <a:latin typeface="SegoeUI-Bold"/>
              </a:rPr>
              <a:t>SQL</a:t>
            </a:r>
            <a:br>
              <a:rPr lang="ru-RU" sz="20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Работа с таблицами –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CREATE/ALTER/DROP TABLE</a:t>
            </a:r>
            <a:br>
              <a:rPr lang="ru-RU" dirty="0">
                <a:solidFill>
                  <a:srgbClr val="53585F"/>
                </a:solidFill>
                <a:latin typeface="SegoeUI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Вставка и изменение данных –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INSERT/UPDATE/DELETE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Запросы к данным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Запрос данных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– SELECT/FROM/WHERE/ORDER BY/LIMIT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Группировки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 – GROUP BY/HAVING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Подзапросы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Объединение данных из нескольких таблиц -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JOIN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Представления -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VIEW</a:t>
            </a:r>
            <a:endParaRPr lang="en-US" b="1" dirty="0">
              <a:solidFill>
                <a:srgbClr val="000000"/>
              </a:solidFill>
              <a:latin typeface="SegoeU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Функции систем управления базами данных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Согласованность данных в базе: транзакции и ограничения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9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1774" y="608615"/>
            <a:ext cx="9165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База данных онлайн-школы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06F855-0950-8D3B-90D5-D032DD6D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97" y="1193390"/>
            <a:ext cx="10431037" cy="500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1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41A42-51BB-985C-78C0-DEDB2E3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8" y="1304981"/>
            <a:ext cx="10581284" cy="4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1774" y="608615"/>
            <a:ext cx="9165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База данных онлайн-школы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8D9A36-50D4-F04A-8335-11B4D979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3" y="1235045"/>
            <a:ext cx="10169293" cy="48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9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41A42-51BB-985C-78C0-DEDB2E3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8" y="1304981"/>
            <a:ext cx="10581284" cy="4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8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1774" y="608615"/>
            <a:ext cx="9165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База данных онлайн-школы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4129FA-AC82-E84E-9FAB-17D231F4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100" y="1273453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0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41A42-51BB-985C-78C0-DEDB2E3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8" y="1304981"/>
            <a:ext cx="10581284" cy="4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32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1774" y="608615"/>
            <a:ext cx="9165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База данных онлайн-школы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58BBA6-09D4-473E-FC50-EF0427FA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96" y="1251205"/>
            <a:ext cx="8970780" cy="43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0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11544" y="2517214"/>
            <a:ext cx="9165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Схема базы и декомпозиция данных</a:t>
            </a:r>
            <a:endParaRPr lang="ru-RU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51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products.name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       (SELECT </a:t>
            </a:r>
            <a:r>
              <a:rPr lang="en" sz="2800" dirty="0" err="1">
                <a:effectLst/>
                <a:latin typeface="Helvetica" pitchFamily="2" charset="0"/>
              </a:rPr>
              <a:t>product_types.type_name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        FROM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        WHERE </a:t>
            </a:r>
            <a:r>
              <a:rPr lang="en" sz="2800" dirty="0" err="1">
                <a:effectLst/>
                <a:latin typeface="Helvetica" pitchFamily="2" charset="0"/>
              </a:rPr>
              <a:t>product_types.id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products.type_id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) AS </a:t>
            </a:r>
            <a:r>
              <a:rPr lang="en" sz="2800" dirty="0" err="1">
                <a:effectLst/>
                <a:latin typeface="Helvetica" pitchFamily="2" charset="0"/>
              </a:rPr>
              <a:t>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products;</a:t>
            </a:r>
          </a:p>
        </p:txBody>
      </p:sp>
    </p:spTree>
    <p:extLst>
      <p:ext uri="{BB962C8B-B14F-4D97-AF65-F5344CB8AC3E}">
        <p14:creationId xmlns:p14="http://schemas.microsoft.com/office/powerpoint/2010/main" val="387338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11544" y="2517214"/>
            <a:ext cx="9165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Подзапросы</a:t>
            </a:r>
            <a:endParaRPr lang="ru-RU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2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Подзапросы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3200" dirty="0">
                <a:effectLst/>
                <a:latin typeface="Helvetica" pitchFamily="2" charset="0"/>
              </a:rPr>
              <a:t>id, name, price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3200" dirty="0">
                <a:effectLst/>
                <a:latin typeface="Helvetica" pitchFamily="2" charset="0"/>
              </a:rPr>
              <a:t>products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3200" dirty="0">
                <a:effectLst/>
                <a:latin typeface="Helvetica" pitchFamily="2" charset="0"/>
              </a:rPr>
              <a:t>price = (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SELECT MAX</a:t>
            </a:r>
            <a:r>
              <a:rPr lang="en" sz="3200" dirty="0">
                <a:effectLst/>
                <a:latin typeface="Helvetica" pitchFamily="2" charset="0"/>
              </a:rPr>
              <a:t>(price)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3200" dirty="0">
                <a:effectLst/>
                <a:latin typeface="Helvetica" pitchFamily="2" charset="0"/>
              </a:rPr>
              <a:t>products);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</p:spTree>
    <p:extLst>
      <p:ext uri="{BB962C8B-B14F-4D97-AF65-F5344CB8AC3E}">
        <p14:creationId xmlns:p14="http://schemas.microsoft.com/office/powerpoint/2010/main" val="681680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effectLst/>
                <a:latin typeface="SegoeUI-Bold"/>
              </a:rPr>
              <a:t>Подзапросы</a:t>
            </a:r>
            <a:endParaRPr lang="en" sz="3200" dirty="0">
              <a:effectLst/>
              <a:latin typeface="Helvetica" pitchFamily="2" charset="0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2C0294-D2DC-BEA4-AB09-DF2013DF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28" y="1448939"/>
            <a:ext cx="6655420" cy="46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Подзапросы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SELECT MAX</a:t>
            </a:r>
            <a:r>
              <a:rPr lang="en" sz="3200" dirty="0">
                <a:effectLst/>
                <a:latin typeface="Helvetica" pitchFamily="2" charset="0"/>
              </a:rPr>
              <a:t>(price)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3200" dirty="0">
                <a:effectLst/>
                <a:latin typeface="Helvetica" pitchFamily="2" charset="0"/>
              </a:rPr>
              <a:t>products</a:t>
            </a:r>
            <a:r>
              <a:rPr lang="en-US" sz="3200" dirty="0">
                <a:latin typeface="Helvetica" pitchFamily="2" charset="0"/>
              </a:rPr>
              <a:t>;</a:t>
            </a:r>
            <a:endParaRPr lang="en" sz="3200" dirty="0">
              <a:effectLst/>
              <a:latin typeface="Helvetica" pitchFamily="2" charset="0"/>
            </a:endParaRPr>
          </a:p>
          <a:p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3200" dirty="0">
                <a:effectLst/>
                <a:latin typeface="Helvetica" pitchFamily="2" charset="0"/>
              </a:rPr>
              <a:t>id, name, price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3200" dirty="0">
                <a:effectLst/>
                <a:latin typeface="Helvetica" pitchFamily="2" charset="0"/>
              </a:rPr>
              <a:t>products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3200" dirty="0">
                <a:effectLst/>
                <a:latin typeface="Helvetica" pitchFamily="2" charset="0"/>
              </a:rPr>
              <a:t>price = 60000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D98893-B65E-340B-686D-7CB40994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46" y="2487726"/>
            <a:ext cx="1600200" cy="1028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A52450-3730-BB18-488F-72BC24200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746" y="5039990"/>
            <a:ext cx="7772400" cy="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Подзапросы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>
                <a:effectLst/>
                <a:latin typeface="Helvetica" pitchFamily="2" charset="0"/>
              </a:rPr>
              <a:t>id, name, price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>
                <a:effectLst/>
                <a:latin typeface="Helvetica" pitchFamily="2" charset="0"/>
              </a:rPr>
              <a:t>price = (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MAX</a:t>
            </a:r>
            <a:r>
              <a:rPr lang="en" sz="2800" dirty="0">
                <a:effectLst/>
                <a:latin typeface="Helvetica" pitchFamily="2" charset="0"/>
              </a:rPr>
              <a:t>(price)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9136C1-9B20-851C-1B12-4F4A888B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46" y="4120445"/>
            <a:ext cx="7772400" cy="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63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41A42-51BB-985C-78C0-DEDB2E3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8" y="1304981"/>
            <a:ext cx="10581284" cy="4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2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Вывести информацию о продуктах, которые были проданы хотя бы один раз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>
                <a:effectLst/>
                <a:latin typeface="Helvetica" pitchFamily="2" charset="0"/>
              </a:rPr>
              <a:t>id, name, price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>
                <a:solidFill>
                  <a:srgbClr val="000000"/>
                </a:solidFill>
                <a:effectLst/>
                <a:latin typeface="Helvetica" pitchFamily="2" charset="0"/>
              </a:rPr>
              <a:t>id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IN </a:t>
            </a:r>
            <a:r>
              <a:rPr lang="en" sz="2800" dirty="0">
                <a:solidFill>
                  <a:srgbClr val="000000"/>
                </a:solidFill>
                <a:effectLst/>
                <a:latin typeface="Helvetica" pitchFamily="2" charset="0"/>
              </a:rPr>
              <a:t>(</a:t>
            </a:r>
            <a:r>
              <a:rPr lang="en" sz="2800" dirty="0">
                <a:solidFill>
                  <a:srgbClr val="0070C1"/>
                </a:solidFill>
                <a:latin typeface="Helvetica" pitchFamily="2" charset="0"/>
              </a:rPr>
              <a:t>1, 2, 2, true</a:t>
            </a:r>
            <a:r>
              <a:rPr lang="en" sz="2800" dirty="0">
                <a:effectLst/>
                <a:latin typeface="Helvetica" pitchFamily="2" charset="0"/>
              </a:rPr>
              <a:t>)</a:t>
            </a:r>
          </a:p>
          <a:p>
            <a:endParaRPr lang="en" sz="2800" dirty="0">
              <a:latin typeface="Helvetica" pitchFamily="2" charset="0"/>
            </a:endParaRPr>
          </a:p>
          <a:p>
            <a:r>
              <a:rPr lang="en" sz="2800" dirty="0">
                <a:latin typeface="Helvetica" pitchFamily="2" charset="0"/>
              </a:rPr>
              <a:t>Id = ‘1’ and id = ‘2’</a:t>
            </a:r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346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Вывести информацию о продуктах, которые были проданы хотя бы один раз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product_id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sales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FFD8D1-74E8-271E-EB91-96842FE3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03" y="2313904"/>
            <a:ext cx="1339230" cy="35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1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Вывести информацию о продуктах, которые были проданы хотя бы один раз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>
                <a:effectLst/>
                <a:latin typeface="Helvetica" pitchFamily="2" charset="0"/>
              </a:rPr>
              <a:t>id, name, price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>
                <a:effectLst/>
                <a:latin typeface="Helvetica" pitchFamily="2" charset="0"/>
              </a:rPr>
              <a:t>id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IN </a:t>
            </a:r>
            <a:r>
              <a:rPr lang="en" sz="2800" dirty="0">
                <a:effectLst/>
                <a:latin typeface="Helvetica" pitchFamily="2" charset="0"/>
              </a:rPr>
              <a:t>(3, 4, 10, 11, 3, 4, 5, 1, 6)</a:t>
            </a:r>
          </a:p>
        </p:txBody>
      </p:sp>
    </p:spTree>
    <p:extLst>
      <p:ext uri="{BB962C8B-B14F-4D97-AF65-F5344CB8AC3E}">
        <p14:creationId xmlns:p14="http://schemas.microsoft.com/office/powerpoint/2010/main" val="340835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50C5E9-2F15-8816-36C1-431AC08C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220847"/>
            <a:ext cx="10716321" cy="428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2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Вывести информацию о продуктах, которые были проданы хотя бы один раз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CFF95E-AC85-6AE4-AFE2-4DF6A72A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100" y="2043714"/>
            <a:ext cx="7772400" cy="38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59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Подзапросы и 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UPDATE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products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price = price + 500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-US" sz="2800" dirty="0">
                <a:effectLst/>
                <a:latin typeface="Helvetica" pitchFamily="2" charset="0"/>
              </a:rPr>
              <a:t>3</a:t>
            </a:r>
            <a:endParaRPr lang="ru-RU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31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Подзапросы и 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UPDATE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D85C83-AE26-4095-1C7E-6C064F61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32" y="1459302"/>
            <a:ext cx="9572935" cy="459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76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Подзапросы и 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UPDATE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819AF8-154D-7712-6705-FDD01514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85" y="1488397"/>
            <a:ext cx="6677722" cy="46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9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62198" y="1222924"/>
            <a:ext cx="91655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ИТОГИ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Подзапросы в</a:t>
            </a:r>
            <a:r>
              <a:rPr lang="en-US" sz="2800" b="1" dirty="0">
                <a:solidFill>
                  <a:srgbClr val="000000"/>
                </a:solidFill>
                <a:latin typeface="SegoeUI-Bold"/>
              </a:rPr>
              <a:t> SQL</a:t>
            </a:r>
            <a:br>
              <a:rPr lang="ru-RU" sz="2000" b="1" dirty="0">
                <a:solidFill>
                  <a:srgbClr val="000000"/>
                </a:solidFill>
                <a:latin typeface="SegoeUI-Bold"/>
              </a:rPr>
            </a:br>
            <a:r>
              <a:rPr lang="ru-RU" sz="2000" dirty="0">
                <a:solidFill>
                  <a:srgbClr val="53585F"/>
                </a:solidFill>
                <a:latin typeface="SegoeUI"/>
              </a:rPr>
              <a:t>Запрос внутри другого запроса</a:t>
            </a:r>
            <a:br>
              <a:rPr lang="ru-RU" dirty="0">
                <a:solidFill>
                  <a:srgbClr val="53585F"/>
                </a:solidFill>
                <a:latin typeface="SegoeUI"/>
              </a:rPr>
            </a:br>
            <a:r>
              <a:rPr lang="ru-RU" sz="2000" dirty="0">
                <a:solidFill>
                  <a:srgbClr val="53585F"/>
                </a:solidFill>
                <a:latin typeface="SegoeUI"/>
              </a:rPr>
              <a:t>Оформляется в круглых скобках</a:t>
            </a:r>
            <a:br>
              <a:rPr lang="ru-RU" dirty="0">
                <a:solidFill>
                  <a:srgbClr val="53585F"/>
                </a:solidFill>
                <a:latin typeface="SegoeUI"/>
              </a:rPr>
            </a:br>
            <a:r>
              <a:rPr lang="ru-RU" sz="2000" dirty="0">
                <a:solidFill>
                  <a:srgbClr val="53585F"/>
                </a:solidFill>
                <a:latin typeface="SegoeUI"/>
              </a:rPr>
              <a:t>Запускается перед основным запросом</a:t>
            </a:r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Диагностика подзапроса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Запуск подзапроса отдельно от основного запроса</a:t>
            </a:r>
            <a:endParaRPr lang="en-US" b="1" dirty="0">
              <a:solidFill>
                <a:srgbClr val="000000"/>
              </a:solidFill>
              <a:latin typeface="SegoeU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Использование подзапросов в командах </a:t>
            </a:r>
            <a:r>
              <a:rPr lang="en-US" sz="2800" b="1" dirty="0">
                <a:solidFill>
                  <a:srgbClr val="000000"/>
                </a:solidFill>
                <a:latin typeface="SegoeUI-Bold"/>
              </a:rPr>
              <a:t>SQL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en-US" sz="2000" dirty="0">
                <a:solidFill>
                  <a:srgbClr val="53585F"/>
                </a:solidFill>
                <a:latin typeface="SegoeUI"/>
              </a:rPr>
              <a:t>SELECT</a:t>
            </a:r>
          </a:p>
          <a:p>
            <a:r>
              <a:rPr lang="en-US" sz="2000" dirty="0">
                <a:solidFill>
                  <a:srgbClr val="53585F"/>
                </a:solidFill>
                <a:latin typeface="SegoeUI"/>
              </a:rPr>
              <a:t>      UPDATE</a:t>
            </a:r>
          </a:p>
          <a:p>
            <a:r>
              <a:rPr lang="en-US" sz="2000" dirty="0">
                <a:solidFill>
                  <a:srgbClr val="53585F"/>
                </a:solidFill>
                <a:latin typeface="SegoeUI"/>
              </a:rPr>
              <a:t>      DELETE</a:t>
            </a:r>
          </a:p>
          <a:p>
            <a:r>
              <a:rPr lang="en-US" sz="2000" dirty="0">
                <a:solidFill>
                  <a:srgbClr val="53585F"/>
                </a:solidFill>
                <a:latin typeface="SegoeUI"/>
              </a:rPr>
              <a:t>      INSERT</a:t>
            </a:r>
            <a:endParaRPr lang="en-US" sz="600" dirty="0">
              <a:solidFill>
                <a:srgbClr val="53585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965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11544" y="2517214"/>
            <a:ext cx="9165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endParaRPr lang="ru-RU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77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41A42-51BB-985C-78C0-DEDB2E3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8" y="1304981"/>
            <a:ext cx="10581284" cy="4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1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32416-4C4D-4325-C86B-4AF7CB2C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92" y="1470446"/>
            <a:ext cx="8072214" cy="2352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D4CE6C-E02A-9D21-D3E1-1D435AFD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15" y="3877268"/>
            <a:ext cx="7973568" cy="22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24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products.name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  <a:r>
              <a:rPr lang="en" sz="2800" dirty="0" err="1">
                <a:effectLst/>
                <a:latin typeface="Helvetica" pitchFamily="2" charset="0"/>
              </a:rPr>
              <a:t>product_types.type_name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products.type_id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product_types.id</a:t>
            </a:r>
            <a:r>
              <a:rPr lang="en" sz="2800" dirty="0">
                <a:effectLst/>
                <a:latin typeface="Helvetica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91472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данных: псевдонимы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  <a:r>
              <a:rPr lang="en" sz="2800" dirty="0" err="1">
                <a:effectLst/>
                <a:latin typeface="Helvetica" pitchFamily="2" charset="0"/>
              </a:rPr>
              <a:t>types.type_name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p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latin typeface="Helvetica" pitchFamily="2" charset="0"/>
              </a:rPr>
              <a:t>types</a:t>
            </a:r>
            <a:r>
              <a:rPr lang="en" sz="2800" dirty="0" err="1">
                <a:effectLst/>
                <a:latin typeface="Helvetica" pitchFamily="2" charset="0"/>
              </a:rPr>
              <a:t>.id</a:t>
            </a:r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5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C22D3B-4625-ACC0-A687-E713F66B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22" y="767209"/>
            <a:ext cx="9904898" cy="53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6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данных: псевдонимы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  <a:r>
              <a:rPr lang="en" sz="2800" dirty="0" err="1">
                <a:effectLst/>
                <a:latin typeface="Helvetica" pitchFamily="2" charset="0"/>
              </a:rPr>
              <a:t>pt.type_name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p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 err="1">
                <a:effectLst/>
                <a:latin typeface="Helvetica" pitchFamily="2" charset="0"/>
              </a:rPr>
              <a:t>pt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pt.id</a:t>
            </a:r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637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Данные из двух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537EF-07CB-D224-60C0-61138CEF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208" y="1539226"/>
            <a:ext cx="6577584" cy="454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40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данных: </a:t>
            </a:r>
          </a:p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псевдонимы таблиц и столбцов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endParaRPr lang="ru-RU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p.name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effectLst/>
                <a:latin typeface="Helvetica" pitchFamily="2" charset="0"/>
              </a:rPr>
              <a:t>product_name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pt.type_name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effectLst/>
                <a:latin typeface="Helvetica" pitchFamily="2" charset="0"/>
              </a:rPr>
              <a:t>product_type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p.price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effectLst/>
                <a:latin typeface="Helvetica" pitchFamily="2" charset="0"/>
              </a:rPr>
              <a:t>product_price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p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solidFill>
                  <a:srgbClr val="0070C1"/>
                </a:solidFill>
                <a:effectLst/>
                <a:latin typeface="Helvetica" pitchFamily="2" charset="0"/>
              </a:rPr>
              <a:t>p</a:t>
            </a:r>
            <a:r>
              <a:rPr lang="en" sz="2800" dirty="0" err="1">
                <a:effectLst/>
                <a:latin typeface="Helvetica" pitchFamily="2" charset="0"/>
              </a:rPr>
              <a:t>t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pt.id</a:t>
            </a:r>
            <a:r>
              <a:rPr lang="en" sz="2800" dirty="0">
                <a:effectLst/>
                <a:latin typeface="Helvetica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1738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Псевдонимы столбцов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018944-FF19-788E-D405-4836CBB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056" y="1539226"/>
            <a:ext cx="6723888" cy="43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36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Фильтрация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3200" dirty="0" err="1">
                <a:effectLst/>
                <a:latin typeface="Helvetica" pitchFamily="2" charset="0"/>
              </a:rPr>
              <a:t>p.name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 err="1">
                <a:effectLst/>
                <a:latin typeface="Helvetica" pitchFamily="2" charset="0"/>
              </a:rPr>
              <a:t>product_name</a:t>
            </a:r>
            <a:r>
              <a:rPr lang="en" sz="32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3200" dirty="0">
                <a:effectLst/>
                <a:latin typeface="Helvetica" pitchFamily="2" charset="0"/>
              </a:rPr>
              <a:t>		</a:t>
            </a:r>
            <a:r>
              <a:rPr lang="en" sz="3200" dirty="0" err="1">
                <a:effectLst/>
                <a:latin typeface="Helvetica" pitchFamily="2" charset="0"/>
              </a:rPr>
              <a:t>t.type_name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 err="1">
                <a:effectLst/>
                <a:latin typeface="Helvetica" pitchFamily="2" charset="0"/>
              </a:rPr>
              <a:t>product_type</a:t>
            </a:r>
            <a:r>
              <a:rPr lang="en" sz="32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3200" dirty="0">
                <a:effectLst/>
                <a:latin typeface="Helvetica" pitchFamily="2" charset="0"/>
              </a:rPr>
              <a:t>		</a:t>
            </a:r>
            <a:r>
              <a:rPr lang="en" sz="3200" dirty="0" err="1">
                <a:effectLst/>
                <a:latin typeface="Helvetica" pitchFamily="2" charset="0"/>
              </a:rPr>
              <a:t>p.price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 err="1">
                <a:effectLst/>
                <a:latin typeface="Helvetica" pitchFamily="2" charset="0"/>
              </a:rPr>
              <a:t>product_price</a:t>
            </a:r>
            <a:endParaRPr lang="en" sz="3200" dirty="0">
              <a:effectLst/>
              <a:latin typeface="Helvetica" pitchFamily="2" charset="0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3200" dirty="0">
                <a:effectLst/>
                <a:latin typeface="Helvetica" pitchFamily="2" charset="0"/>
              </a:rPr>
              <a:t>products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>
                <a:effectLst/>
                <a:latin typeface="Helvetica" pitchFamily="2" charset="0"/>
              </a:rPr>
              <a:t>p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3200" dirty="0" err="1">
                <a:effectLst/>
                <a:latin typeface="Helvetica" pitchFamily="2" charset="0"/>
              </a:rPr>
              <a:t>product_types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>
                <a:effectLst/>
                <a:latin typeface="Helvetica" pitchFamily="2" charset="0"/>
              </a:rPr>
              <a:t>t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3200" dirty="0" err="1">
                <a:effectLst/>
                <a:latin typeface="Helvetica" pitchFamily="2" charset="0"/>
              </a:rPr>
              <a:t>p.type_id</a:t>
            </a:r>
            <a:r>
              <a:rPr lang="en" sz="3200" dirty="0">
                <a:effectLst/>
                <a:latin typeface="Helvetica" pitchFamily="2" charset="0"/>
              </a:rPr>
              <a:t> = </a:t>
            </a:r>
            <a:r>
              <a:rPr lang="en" sz="3200" dirty="0" err="1">
                <a:effectLst/>
                <a:latin typeface="Helvetica" pitchFamily="2" charset="0"/>
              </a:rPr>
              <a:t>t.id</a:t>
            </a:r>
            <a:endParaRPr lang="en" sz="3200" dirty="0">
              <a:effectLst/>
              <a:latin typeface="Helvetica" pitchFamily="2" charset="0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3200" dirty="0" err="1">
                <a:effectLst/>
                <a:latin typeface="Helvetica" pitchFamily="2" charset="0"/>
              </a:rPr>
              <a:t>t.type_name</a:t>
            </a:r>
            <a:r>
              <a:rPr lang="en" sz="3200" dirty="0">
                <a:effectLst/>
                <a:latin typeface="Helvetica" pitchFamily="2" charset="0"/>
              </a:rPr>
              <a:t>='</a:t>
            </a:r>
            <a:r>
              <a:rPr lang="ru-RU" sz="3200" dirty="0">
                <a:effectLst/>
                <a:latin typeface="Helvetica" pitchFamily="2" charset="0"/>
              </a:rPr>
              <a:t>Онлайн-курс'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</p:spTree>
    <p:extLst>
      <p:ext uri="{BB962C8B-B14F-4D97-AF65-F5344CB8AC3E}">
        <p14:creationId xmlns:p14="http://schemas.microsoft.com/office/powerpoint/2010/main" val="3178099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Фильтрация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A919BA-F70C-DB90-834F-49838767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95" y="1858402"/>
            <a:ext cx="8784010" cy="30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77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Фильтрация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3200" dirty="0" err="1">
                <a:effectLst/>
                <a:latin typeface="Helvetica" pitchFamily="2" charset="0"/>
              </a:rPr>
              <a:t>p.name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 err="1">
                <a:effectLst/>
                <a:latin typeface="Helvetica" pitchFamily="2" charset="0"/>
              </a:rPr>
              <a:t>product_name</a:t>
            </a:r>
            <a:r>
              <a:rPr lang="en" sz="32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3200" dirty="0">
                <a:effectLst/>
                <a:latin typeface="Helvetica" pitchFamily="2" charset="0"/>
              </a:rPr>
              <a:t>		</a:t>
            </a:r>
            <a:r>
              <a:rPr lang="en" sz="3200" dirty="0" err="1">
                <a:effectLst/>
                <a:latin typeface="Helvetica" pitchFamily="2" charset="0"/>
              </a:rPr>
              <a:t>t.type_name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 err="1">
                <a:effectLst/>
                <a:latin typeface="Helvetica" pitchFamily="2" charset="0"/>
              </a:rPr>
              <a:t>product_type</a:t>
            </a:r>
            <a:r>
              <a:rPr lang="en" sz="32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3200" dirty="0">
                <a:effectLst/>
                <a:latin typeface="Helvetica" pitchFamily="2" charset="0"/>
              </a:rPr>
              <a:t>		</a:t>
            </a:r>
            <a:r>
              <a:rPr lang="en" sz="3200" dirty="0" err="1">
                <a:effectLst/>
                <a:latin typeface="Helvetica" pitchFamily="2" charset="0"/>
              </a:rPr>
              <a:t>p.price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 err="1">
                <a:effectLst/>
                <a:latin typeface="Helvetica" pitchFamily="2" charset="0"/>
              </a:rPr>
              <a:t>product_price</a:t>
            </a:r>
            <a:endParaRPr lang="en" sz="3200" dirty="0">
              <a:effectLst/>
              <a:latin typeface="Helvetica" pitchFamily="2" charset="0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3200" dirty="0">
                <a:effectLst/>
                <a:latin typeface="Helvetica" pitchFamily="2" charset="0"/>
              </a:rPr>
              <a:t>products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>
                <a:effectLst/>
                <a:latin typeface="Helvetica" pitchFamily="2" charset="0"/>
              </a:rPr>
              <a:t>p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3200" dirty="0" err="1">
                <a:effectLst/>
                <a:latin typeface="Helvetica" pitchFamily="2" charset="0"/>
              </a:rPr>
              <a:t>product_types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>
                <a:effectLst/>
                <a:latin typeface="Helvetica" pitchFamily="2" charset="0"/>
              </a:rPr>
              <a:t>t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3200" dirty="0" err="1">
                <a:effectLst/>
                <a:latin typeface="Helvetica" pitchFamily="2" charset="0"/>
              </a:rPr>
              <a:t>p.type_id</a:t>
            </a:r>
            <a:r>
              <a:rPr lang="en" sz="3200" dirty="0">
                <a:effectLst/>
                <a:latin typeface="Helvetica" pitchFamily="2" charset="0"/>
              </a:rPr>
              <a:t> = </a:t>
            </a:r>
            <a:r>
              <a:rPr lang="en" sz="3200" dirty="0" err="1">
                <a:effectLst/>
                <a:latin typeface="Helvetica" pitchFamily="2" charset="0"/>
              </a:rPr>
              <a:t>t.id</a:t>
            </a:r>
            <a:endParaRPr lang="en" sz="3200" dirty="0">
              <a:effectLst/>
              <a:latin typeface="Helvetica" pitchFamily="2" charset="0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3200" dirty="0" err="1">
                <a:effectLst/>
                <a:latin typeface="Helvetica" pitchFamily="2" charset="0"/>
              </a:rPr>
              <a:t>t.type_name</a:t>
            </a:r>
            <a:r>
              <a:rPr lang="en" sz="3200" dirty="0">
                <a:effectLst/>
                <a:latin typeface="Helvetica" pitchFamily="2" charset="0"/>
              </a:rPr>
              <a:t> = '</a:t>
            </a:r>
            <a:r>
              <a:rPr lang="ru-RU" sz="3200" dirty="0">
                <a:effectLst/>
                <a:latin typeface="Helvetica" pitchFamily="2" charset="0"/>
              </a:rPr>
              <a:t>Вебинар'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AND </a:t>
            </a:r>
            <a:r>
              <a:rPr lang="en" sz="3200" dirty="0" err="1">
                <a:effectLst/>
                <a:latin typeface="Helvetica" pitchFamily="2" charset="0"/>
              </a:rPr>
              <a:t>p.price</a:t>
            </a:r>
            <a:r>
              <a:rPr lang="en" sz="3200" dirty="0">
                <a:effectLst/>
                <a:latin typeface="Helvetica" pitchFamily="2" charset="0"/>
              </a:rPr>
              <a:t> = 0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</p:spTree>
    <p:extLst>
      <p:ext uri="{BB962C8B-B14F-4D97-AF65-F5344CB8AC3E}">
        <p14:creationId xmlns:p14="http://schemas.microsoft.com/office/powerpoint/2010/main" val="3434428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Фильтрация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1885F3-825E-FF15-358B-7A7BFFB3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90" y="2030865"/>
            <a:ext cx="9730069" cy="8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3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Сортировка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3200" dirty="0" err="1">
                <a:effectLst/>
                <a:latin typeface="Helvetica" pitchFamily="2" charset="0"/>
              </a:rPr>
              <a:t>p.name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 err="1">
                <a:effectLst/>
                <a:latin typeface="Helvetica" pitchFamily="2" charset="0"/>
              </a:rPr>
              <a:t>product_name</a:t>
            </a:r>
            <a:r>
              <a:rPr lang="en" sz="32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3200" dirty="0">
                <a:effectLst/>
                <a:latin typeface="Helvetica" pitchFamily="2" charset="0"/>
              </a:rPr>
              <a:t>		</a:t>
            </a:r>
            <a:r>
              <a:rPr lang="en" sz="3200" dirty="0" err="1">
                <a:effectLst/>
                <a:latin typeface="Helvetica" pitchFamily="2" charset="0"/>
              </a:rPr>
              <a:t>t.type_name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 err="1">
                <a:effectLst/>
                <a:latin typeface="Helvetica" pitchFamily="2" charset="0"/>
              </a:rPr>
              <a:t>product_type</a:t>
            </a:r>
            <a:r>
              <a:rPr lang="en" sz="32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3200" dirty="0">
                <a:effectLst/>
                <a:latin typeface="Helvetica" pitchFamily="2" charset="0"/>
              </a:rPr>
              <a:t>		</a:t>
            </a:r>
            <a:r>
              <a:rPr lang="en" sz="3200" dirty="0" err="1">
                <a:effectLst/>
                <a:latin typeface="Helvetica" pitchFamily="2" charset="0"/>
              </a:rPr>
              <a:t>p.price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 err="1">
                <a:effectLst/>
                <a:latin typeface="Helvetica" pitchFamily="2" charset="0"/>
              </a:rPr>
              <a:t>product_price</a:t>
            </a:r>
            <a:endParaRPr lang="en" sz="3200" dirty="0">
              <a:effectLst/>
              <a:latin typeface="Helvetica" pitchFamily="2" charset="0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3200" dirty="0">
                <a:effectLst/>
                <a:latin typeface="Helvetica" pitchFamily="2" charset="0"/>
              </a:rPr>
              <a:t>products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>
                <a:effectLst/>
                <a:latin typeface="Helvetica" pitchFamily="2" charset="0"/>
              </a:rPr>
              <a:t>p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3200" dirty="0" err="1">
                <a:effectLst/>
                <a:latin typeface="Helvetica" pitchFamily="2" charset="0"/>
              </a:rPr>
              <a:t>product_types</a:t>
            </a:r>
            <a:r>
              <a:rPr lang="en" sz="3200" dirty="0"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3200" dirty="0">
                <a:effectLst/>
                <a:latin typeface="Helvetica" pitchFamily="2" charset="0"/>
              </a:rPr>
              <a:t>t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3200" dirty="0" err="1">
                <a:effectLst/>
                <a:latin typeface="Helvetica" pitchFamily="2" charset="0"/>
              </a:rPr>
              <a:t>p.type_id</a:t>
            </a:r>
            <a:r>
              <a:rPr lang="en" sz="3200" dirty="0">
                <a:effectLst/>
                <a:latin typeface="Helvetica" pitchFamily="2" charset="0"/>
              </a:rPr>
              <a:t> = </a:t>
            </a:r>
            <a:r>
              <a:rPr lang="en" sz="3200" dirty="0" err="1">
                <a:effectLst/>
                <a:latin typeface="Helvetica" pitchFamily="2" charset="0"/>
              </a:rPr>
              <a:t>t.id</a:t>
            </a:r>
            <a:endParaRPr lang="en" sz="3200" dirty="0">
              <a:effectLst/>
              <a:latin typeface="Helvetica" pitchFamily="2" charset="0"/>
            </a:endParaRP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3200" dirty="0" err="1">
                <a:effectLst/>
                <a:latin typeface="Helvetica" pitchFamily="2" charset="0"/>
              </a:rPr>
              <a:t>t.type_name</a:t>
            </a:r>
            <a:r>
              <a:rPr lang="en" sz="3200" dirty="0">
                <a:effectLst/>
                <a:latin typeface="Helvetica" pitchFamily="2" charset="0"/>
              </a:rPr>
              <a:t>='</a:t>
            </a:r>
            <a:r>
              <a:rPr lang="ru-RU" sz="3200" dirty="0">
                <a:effectLst/>
                <a:latin typeface="Helvetica" pitchFamily="2" charset="0"/>
              </a:rPr>
              <a:t>Онлайн-курс'</a:t>
            </a:r>
          </a:p>
          <a:p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ORDER BY </a:t>
            </a:r>
            <a:r>
              <a:rPr lang="en" sz="3200" dirty="0" err="1">
                <a:solidFill>
                  <a:srgbClr val="000000"/>
                </a:solidFill>
                <a:effectLst/>
                <a:latin typeface="Helvetica" pitchFamily="2" charset="0"/>
              </a:rPr>
              <a:t>p.price</a:t>
            </a:r>
            <a:r>
              <a:rPr lang="en" sz="32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" sz="3200" dirty="0">
                <a:solidFill>
                  <a:srgbClr val="0070C1"/>
                </a:solidFill>
                <a:effectLst/>
                <a:latin typeface="Helvetica" pitchFamily="2" charset="0"/>
              </a:rPr>
              <a:t>DESC;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</p:spTree>
    <p:extLst>
      <p:ext uri="{BB962C8B-B14F-4D97-AF65-F5344CB8AC3E}">
        <p14:creationId xmlns:p14="http://schemas.microsoft.com/office/powerpoint/2010/main" val="1634836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Сортировка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D07A09-9E80-74F5-3109-9C9916E4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32" y="1822573"/>
            <a:ext cx="8503920" cy="28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3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54F077-B954-1782-4BED-18D0BBC9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81" y="1214732"/>
            <a:ext cx="10219038" cy="4428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B046B-A0F9-3246-64A3-4B83EB3B6C74}"/>
              </a:ext>
            </a:extLst>
          </p:cNvPr>
          <p:cNvSpPr txBox="1"/>
          <p:nvPr/>
        </p:nvSpPr>
        <p:spPr>
          <a:xfrm>
            <a:off x="755972" y="623275"/>
            <a:ext cx="5545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Связи между таблицами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78638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41A42-51BB-985C-78C0-DEDB2E3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8" y="1304981"/>
            <a:ext cx="10581284" cy="4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33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Продукты в заказе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endParaRPr lang="ru-RU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800" dirty="0">
                <a:solidFill>
                  <a:srgbClr val="0070C1"/>
                </a:solidFill>
                <a:latin typeface="Helvetica" pitchFamily="2" charset="0"/>
              </a:rPr>
              <a:t>	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p.id</a:t>
            </a:r>
            <a:r>
              <a:rPr lang="en" sz="28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800" dirty="0"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p.name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p.price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s.quantity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p.price</a:t>
            </a:r>
            <a:r>
              <a:rPr lang="en" sz="2800" dirty="0">
                <a:effectLst/>
                <a:latin typeface="Helvetica" pitchFamily="2" charset="0"/>
              </a:rPr>
              <a:t> * </a:t>
            </a:r>
            <a:r>
              <a:rPr lang="en" sz="2800" dirty="0" err="1">
                <a:effectLst/>
                <a:latin typeface="Helvetica" pitchFamily="2" charset="0"/>
              </a:rPr>
              <a:t>s.quantity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total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p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2800" dirty="0">
                <a:effectLst/>
                <a:latin typeface="Helvetica" pitchFamily="2" charset="0"/>
              </a:rPr>
              <a:t>sales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s</a:t>
            </a:r>
          </a:p>
          <a:p>
            <a:r>
              <a:rPr lang="ru-RU" sz="28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p.id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s.product_id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s.order_id</a:t>
            </a:r>
            <a:r>
              <a:rPr lang="en" sz="2800" dirty="0">
                <a:effectLst/>
                <a:latin typeface="Helvetica" pitchFamily="2" charset="0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518153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Продукты в заказе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DD7D0B-CCAB-C06B-3BEB-8ECB1DA1A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24" y="1914425"/>
            <a:ext cx="10278206" cy="10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45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41A42-51BB-985C-78C0-DEDB2E3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8" y="1304981"/>
            <a:ext cx="10581284" cy="4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6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Все покупки заказчика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endParaRPr lang="ru-RU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p.id</a:t>
            </a:r>
            <a:r>
              <a:rPr lang="en" sz="28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endParaRPr lang="en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p.name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p.price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s.quantity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ru-RU" sz="2800" dirty="0">
                <a:effectLst/>
                <a:latin typeface="Helvetica" pitchFamily="2" charset="0"/>
              </a:rPr>
              <a:t>	</a:t>
            </a:r>
            <a:r>
              <a:rPr lang="en" sz="2800" dirty="0" err="1">
                <a:effectLst/>
                <a:latin typeface="Helvetica" pitchFamily="2" charset="0"/>
              </a:rPr>
              <a:t>p.price</a:t>
            </a:r>
            <a:r>
              <a:rPr lang="en" sz="2800" dirty="0">
                <a:effectLst/>
                <a:latin typeface="Helvetica" pitchFamily="2" charset="0"/>
              </a:rPr>
              <a:t> * </a:t>
            </a:r>
            <a:r>
              <a:rPr lang="en" sz="2800" dirty="0" err="1">
                <a:effectLst/>
                <a:latin typeface="Helvetica" pitchFamily="2" charset="0"/>
              </a:rPr>
              <a:t>s.quantity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total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p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2800" dirty="0">
                <a:effectLst/>
                <a:latin typeface="Helvetica" pitchFamily="2" charset="0"/>
              </a:rPr>
              <a:t>sales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s</a:t>
            </a:r>
          </a:p>
          <a:p>
            <a:r>
              <a:rPr lang="ru-RU" sz="28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p.id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s.product_id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ru-RU" sz="28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2800" dirty="0">
                <a:effectLst/>
                <a:latin typeface="Helvetica" pitchFamily="2" charset="0"/>
              </a:rPr>
              <a:t>orders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o</a:t>
            </a:r>
          </a:p>
          <a:p>
            <a:r>
              <a:rPr lang="ru-RU" sz="2800" dirty="0">
                <a:solidFill>
                  <a:srgbClr val="0070C1"/>
                </a:solidFill>
                <a:effectLst/>
                <a:latin typeface="Helvetica" pitchFamily="2" charset="0"/>
              </a:rPr>
              <a:t>	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o.id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s.order_id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o.customer_id</a:t>
            </a:r>
            <a:r>
              <a:rPr lang="en" sz="2800" dirty="0">
                <a:effectLst/>
                <a:latin typeface="Helvetica" pitchFamily="2" charset="0"/>
              </a:rPr>
              <a:t>=1</a:t>
            </a:r>
          </a:p>
          <a:p>
            <a:r>
              <a:rPr lang="en" sz="2800" dirty="0">
                <a:latin typeface="Helvetica" pitchFamily="2" charset="0"/>
              </a:rPr>
              <a:t>ORDER BY total DESC</a:t>
            </a:r>
            <a:r>
              <a:rPr lang="en" sz="2800" dirty="0">
                <a:effectLst/>
                <a:latin typeface="Helvetica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54480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10039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Все покупки заказчика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77E7A3-CAD9-0007-5366-62C221250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1" y="2095410"/>
            <a:ext cx="10774177" cy="10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6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62198" y="1222924"/>
            <a:ext cx="91655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ИТОГИ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Запрос данных из нескольких таблиц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Оператор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SELECT</a:t>
            </a:r>
          </a:p>
          <a:p>
            <a:r>
              <a:rPr lang="en-US" dirty="0">
                <a:solidFill>
                  <a:srgbClr val="53585F"/>
                </a:solidFill>
                <a:latin typeface="SegoeUI"/>
              </a:rPr>
              <a:t> 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В ключевом слове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FROM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указываем несколько таблиц с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JOIN</a:t>
            </a:r>
          </a:p>
          <a:p>
            <a:r>
              <a:rPr lang="en-US" dirty="0">
                <a:solidFill>
                  <a:srgbClr val="53585F"/>
                </a:solidFill>
                <a:latin typeface="SegoeUI"/>
              </a:rPr>
              <a:t> 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После ключевого слова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ON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указываем условия объединения</a:t>
            </a:r>
            <a:endParaRPr lang="en-US" dirty="0">
              <a:solidFill>
                <a:srgbClr val="53585F"/>
              </a:solidFill>
              <a:latin typeface="SegoeUI"/>
            </a:endParaRPr>
          </a:p>
          <a:p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Связи между таблицами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Ссылки из одной таблицы на другую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Внешний ключ (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FOREIGN KEY)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Использование</a:t>
            </a:r>
            <a:r>
              <a:rPr lang="en-US" sz="2800" b="1" dirty="0">
                <a:solidFill>
                  <a:srgbClr val="000000"/>
                </a:solidFill>
                <a:latin typeface="SegoeUI-Bold"/>
              </a:rPr>
              <a:t> JOIN </a:t>
            </a: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в </a:t>
            </a:r>
            <a:r>
              <a:rPr lang="en-US" sz="2800" b="1" dirty="0">
                <a:solidFill>
                  <a:srgbClr val="000000"/>
                </a:solidFill>
                <a:latin typeface="SegoeUI-Bold"/>
              </a:rPr>
              <a:t>SELECT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 Комбинации с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WHERE, ORDER BY, LIMIT, GROUP BY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999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11544" y="2517214"/>
            <a:ext cx="9165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Типы </a:t>
            </a:r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endParaRPr lang="ru-RU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11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Helvetica" pitchFamily="2" charset="0"/>
              </a:rPr>
              <a:t>Внутреннее объединение</a:t>
            </a:r>
            <a:r>
              <a:rPr lang="en-US" sz="2800" dirty="0">
                <a:effectLst/>
                <a:latin typeface="Helvetica" pitchFamily="2" charset="0"/>
              </a:rPr>
              <a:t> JOIN -&gt; INNER JOIN</a:t>
            </a:r>
            <a:endParaRPr lang="ru-RU" sz="2800" dirty="0">
              <a:effectLst/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Helvetica" pitchFamily="2" charset="0"/>
              </a:rPr>
              <a:t>Внешнее объединение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ru-RU" sz="2800" dirty="0">
                <a:effectLst/>
                <a:latin typeface="Helvetica" pitchFamily="2" charset="0"/>
              </a:rPr>
              <a:t>Левое внешнее объединение</a:t>
            </a:r>
            <a:r>
              <a:rPr lang="en-US" sz="2800" dirty="0">
                <a:effectLst/>
                <a:latin typeface="Helvetica" pitchFamily="2" charset="0"/>
              </a:rPr>
              <a:t> </a:t>
            </a:r>
            <a:r>
              <a:rPr lang="en-US" sz="2800" dirty="0">
                <a:latin typeface="Helvetica" pitchFamily="2" charset="0"/>
              </a:rPr>
              <a:t>LEFT OUTER JOIN</a:t>
            </a:r>
            <a:endParaRPr lang="ru-RU" sz="2800" dirty="0">
              <a:effectLst/>
              <a:latin typeface="Helvetica" pitchFamily="2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ru-RU" sz="2800" dirty="0">
                <a:latin typeface="Helvetica" pitchFamily="2" charset="0"/>
              </a:rPr>
              <a:t>Правое внешнее объединение</a:t>
            </a:r>
            <a:r>
              <a:rPr lang="en-US" sz="2800" dirty="0">
                <a:latin typeface="Helvetica" pitchFamily="2" charset="0"/>
              </a:rPr>
              <a:t> RIGHT JOIN</a:t>
            </a:r>
            <a:endParaRPr lang="ru-RU" sz="2800" dirty="0">
              <a:latin typeface="Helvetica" pitchFamily="2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ru-RU" sz="2800" dirty="0">
                <a:effectLst/>
                <a:latin typeface="Helvetica" pitchFamily="2" charset="0"/>
              </a:rPr>
              <a:t>Полное внешнее объединение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Helvetica" pitchFamily="2" charset="0"/>
              </a:rPr>
              <a:t>Перекрестное объединение</a:t>
            </a:r>
            <a:endParaRPr lang="ru-RU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28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2800" dirty="0">
              <a:effectLst/>
              <a:latin typeface="Helvetica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E9A1AF-8775-F951-4F6C-FE714803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52" y="1564563"/>
            <a:ext cx="4065695" cy="438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5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0483" y="623275"/>
            <a:ext cx="850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Связи между таблицами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CE25FA-36FF-319F-E79D-D1FCB7B6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3" y="1313444"/>
            <a:ext cx="10727633" cy="40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68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2800" dirty="0">
              <a:effectLst/>
              <a:latin typeface="Helvetic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C72EDC-C7F5-57EE-09E1-229C328B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888" y="1553250"/>
            <a:ext cx="6732224" cy="43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86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2800" dirty="0">
              <a:effectLst/>
              <a:latin typeface="Helvetica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5F51AC-201F-5164-C4EE-389C0E0C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323" y="1539226"/>
            <a:ext cx="6555954" cy="45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05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32416-4C4D-4325-C86B-4AF7CB2C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92" y="1470446"/>
            <a:ext cx="8072214" cy="235288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9AFA39C-6BF4-54C0-810D-D4A318FC265A}"/>
              </a:ext>
            </a:extLst>
          </p:cNvPr>
          <p:cNvSpPr/>
          <p:nvPr/>
        </p:nvSpPr>
        <p:spPr>
          <a:xfrm>
            <a:off x="1097280" y="3728423"/>
            <a:ext cx="916551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products.name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  <a:r>
              <a:rPr lang="en" sz="2800" dirty="0" err="1">
                <a:effectLst/>
                <a:latin typeface="Helvetica" pitchFamily="2" charset="0"/>
              </a:rPr>
              <a:t>product_types.type_name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</a:t>
            </a:r>
            <a:r>
              <a:rPr lang="ru-RU" sz="2800" dirty="0">
                <a:solidFill>
                  <a:srgbClr val="0070C1"/>
                </a:solidFill>
                <a:effectLst/>
                <a:latin typeface="Helvetica" pitchFamily="2" charset="0"/>
              </a:rPr>
              <a:t>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products.type_id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product_types.id</a:t>
            </a:r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41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Объединение данных из нескольких таблиц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32416-4C4D-4325-C86B-4AF7CB2C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92" y="1470446"/>
            <a:ext cx="8072214" cy="235288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9AFA39C-6BF4-54C0-810D-D4A318FC265A}"/>
              </a:ext>
            </a:extLst>
          </p:cNvPr>
          <p:cNvSpPr/>
          <p:nvPr/>
        </p:nvSpPr>
        <p:spPr>
          <a:xfrm>
            <a:off x="1097280" y="3728423"/>
            <a:ext cx="916551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products.name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  <a:r>
              <a:rPr lang="en" sz="2800" dirty="0" err="1">
                <a:effectLst/>
                <a:latin typeface="Helvetica" pitchFamily="2" charset="0"/>
              </a:rPr>
              <a:t>product_types.type_name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</a:t>
            </a:r>
            <a:r>
              <a:rPr lang="ru-RU" sz="2800" dirty="0">
                <a:solidFill>
                  <a:srgbClr val="0070C1"/>
                </a:solidFill>
                <a:effectLst/>
                <a:latin typeface="Helvetica" pitchFamily="2" charset="0"/>
              </a:rPr>
              <a:t> -</a:t>
            </a:r>
            <a:r>
              <a:rPr lang="en-US" sz="2800" dirty="0">
                <a:solidFill>
                  <a:srgbClr val="0070C1"/>
                </a:solidFill>
                <a:effectLst/>
                <a:latin typeface="Helvetica" pitchFamily="2" charset="0"/>
              </a:rPr>
              <a:t>&gt; INNER JOIN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products.type_id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product_types.id</a:t>
            </a:r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16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Внешнее объединение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2800" dirty="0">
              <a:effectLst/>
              <a:latin typeface="Helvetic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6B3950-1CAD-918D-8A75-ED384597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96" y="1822573"/>
            <a:ext cx="9983607" cy="27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22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Левое внешнее объединение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products.name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  <a:r>
              <a:rPr lang="en" sz="2800" dirty="0" err="1">
                <a:effectLst/>
                <a:latin typeface="Helvetica" pitchFamily="2" charset="0"/>
              </a:rPr>
              <a:t>product_types.type_name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LEFT OUTER 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products.type_id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product_types.id</a:t>
            </a:r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5718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Внешнее объединение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2800" dirty="0">
              <a:effectLst/>
              <a:latin typeface="Helvetic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6B3950-1CAD-918D-8A75-ED384597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4" y="1542421"/>
            <a:ext cx="7474224" cy="208307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EF8D34-4932-4F98-13CC-55525346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184" y="3760324"/>
            <a:ext cx="6271524" cy="22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2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Правое внешнее объединение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products.name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  <a:r>
              <a:rPr lang="en" sz="2800" dirty="0" err="1">
                <a:effectLst/>
                <a:latin typeface="Helvetica" pitchFamily="2" charset="0"/>
              </a:rPr>
              <a:t>product_types.type_name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RIGHT OUTER 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products.type_id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product_types.id</a:t>
            </a:r>
            <a:endParaRPr lang="en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9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Внешнее объединение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2800" dirty="0">
              <a:effectLst/>
              <a:latin typeface="Helvetic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6B3950-1CAD-918D-8A75-ED384597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4" y="1542421"/>
            <a:ext cx="7474224" cy="20830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464679-AFDA-5329-6791-8546C9172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299" y="3758110"/>
            <a:ext cx="6681525" cy="23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7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Полное внешнее объединение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products.name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  <a:r>
              <a:rPr lang="en" sz="2800" dirty="0" err="1">
                <a:effectLst/>
                <a:latin typeface="Helvetica" pitchFamily="2" charset="0"/>
              </a:rPr>
              <a:t>product_types.type_name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FULL OUTER 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products.type_id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product_types.id</a:t>
            </a:r>
            <a:endParaRPr lang="en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9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0483" y="623275"/>
            <a:ext cx="850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Декомпозиция данных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9271C6-5302-88F4-FCDF-CE7050BE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23" y="1365584"/>
            <a:ext cx="10305554" cy="41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02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Внешнее объединение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2800" dirty="0">
              <a:effectLst/>
              <a:latin typeface="Helvetic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6B3950-1CAD-918D-8A75-ED384597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34" y="1542421"/>
            <a:ext cx="7474224" cy="208307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F5A235-135A-BBEA-27CD-9392C3707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75" y="3760324"/>
            <a:ext cx="5525741" cy="22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09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Перекрестное объединение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 err="1">
                <a:effectLst/>
                <a:latin typeface="Helvetica" pitchFamily="2" charset="0"/>
              </a:rPr>
              <a:t>products.name</a:t>
            </a:r>
            <a:r>
              <a:rPr lang="en" sz="2800" dirty="0">
                <a:effectLst/>
                <a:latin typeface="Helvetica" pitchFamily="2" charset="0"/>
              </a:rPr>
              <a:t>, </a:t>
            </a:r>
            <a:r>
              <a:rPr lang="en" sz="2800" dirty="0" err="1">
                <a:effectLst/>
                <a:latin typeface="Helvetica" pitchFamily="2" charset="0"/>
              </a:rPr>
              <a:t>product_types.type_name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CROSS 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r>
              <a:rPr lang="en" sz="2800">
                <a:effectLst/>
                <a:latin typeface="Helvetica" pitchFamily="2" charset="0"/>
              </a:rPr>
              <a:t> </a:t>
            </a:r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169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Перекрестное объединение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2800" dirty="0">
              <a:effectLst/>
              <a:latin typeface="Helvetica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E7C7DD-51FC-72AF-1DCA-07EA7904C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915" y="1615548"/>
            <a:ext cx="6450062" cy="43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922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62198" y="1222924"/>
            <a:ext cx="91655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ИТОГИ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Внутреннее объединение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INNER JOIN</a:t>
            </a:r>
          </a:p>
          <a:p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Внешнее объединение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Левое –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LEFT OUTER JOIN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Правое –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RIGHT OUTER JOIN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Полное –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FULL OUTER JOIN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endParaRPr lang="ru-RU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Перекрестное объединение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CROSS JOIN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147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62198" y="1222924"/>
            <a:ext cx="91655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ИТОГИ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Внутреннее объединение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</a:t>
            </a:r>
            <a:r>
              <a:rPr lang="en-US" strike="sngStrike" dirty="0">
                <a:solidFill>
                  <a:srgbClr val="53585F"/>
                </a:solidFill>
                <a:latin typeface="SegoeUI"/>
              </a:rPr>
              <a:t>INNER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 JOIN</a:t>
            </a:r>
          </a:p>
          <a:p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Внешнее объединение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Левое –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LEFT </a:t>
            </a:r>
            <a:r>
              <a:rPr lang="en-US" strike="sngStrike" dirty="0">
                <a:solidFill>
                  <a:srgbClr val="53585F"/>
                </a:solidFill>
                <a:latin typeface="SegoeUI"/>
              </a:rPr>
              <a:t>OUTER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 JOIN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Правое –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RIGHT </a:t>
            </a:r>
            <a:r>
              <a:rPr lang="en-US" strike="sngStrike" dirty="0">
                <a:solidFill>
                  <a:srgbClr val="53585F"/>
                </a:solidFill>
                <a:latin typeface="SegoeUI"/>
              </a:rPr>
              <a:t>OUTER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 JOIN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Полное –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FULL </a:t>
            </a:r>
            <a:r>
              <a:rPr lang="en-US" strike="sngStrike" dirty="0">
                <a:solidFill>
                  <a:srgbClr val="53585F"/>
                </a:solidFill>
                <a:latin typeface="SegoeUI"/>
              </a:rPr>
              <a:t>OUTER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 JOIN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endParaRPr lang="ru-RU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Перекрестное объединение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 </a:t>
            </a:r>
            <a:r>
              <a:rPr lang="en-US" strike="sngStrike" dirty="0">
                <a:solidFill>
                  <a:srgbClr val="53585F"/>
                </a:solidFill>
                <a:latin typeface="SegoeUI"/>
              </a:rPr>
              <a:t>CROSS JOIN</a:t>
            </a:r>
            <a:endParaRPr lang="ru-RU" strike="sngStrike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730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11544" y="2484796"/>
            <a:ext cx="9165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Calibri" panose="020F0502020204030204" pitchFamily="34" charset="0"/>
              </a:rPr>
              <a:t>Транзакции</a:t>
            </a:r>
            <a:endParaRPr lang="ru-RU" sz="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61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Последовательность запросов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–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1234567</a:t>
            </a:r>
            <a:endParaRPr lang="ru-RU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+ 15000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9876543</a:t>
            </a:r>
          </a:p>
        </p:txBody>
      </p:sp>
    </p:spTree>
    <p:extLst>
      <p:ext uri="{BB962C8B-B14F-4D97-AF65-F5344CB8AC3E}">
        <p14:creationId xmlns:p14="http://schemas.microsoft.com/office/powerpoint/2010/main" val="28585795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40664" y="731520"/>
            <a:ext cx="106253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Причины невыполнения команд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Отказ СУБД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Аппаратная проблема с сервером СУБД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Программная ошибка в СУБД или операционной системе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Не хватает места на диске для записи данных</a:t>
            </a:r>
            <a:endParaRPr lang="en-US" dirty="0">
              <a:solidFill>
                <a:srgbClr val="53585F"/>
              </a:solidFill>
              <a:latin typeface="SegoeUI"/>
            </a:endParaRPr>
          </a:p>
          <a:p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Отказ приложения пользователя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Аппаратная проблема на клиенте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Программная ошибка в приложении или ОС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Пользователь прервал работу приложения</a:t>
            </a:r>
          </a:p>
          <a:p>
            <a:endParaRPr lang="ru-RU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Потеря сетевого соединения клиента и сервера СУБД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 Аппаратная проблема на клиенте/сервере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Проблемы с сетью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85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Последовательность запросов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–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1234567</a:t>
            </a:r>
            <a:endParaRPr lang="ru-RU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+ 15000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9876543</a:t>
            </a:r>
          </a:p>
        </p:txBody>
      </p:sp>
    </p:spTree>
    <p:extLst>
      <p:ext uri="{BB962C8B-B14F-4D97-AF65-F5344CB8AC3E}">
        <p14:creationId xmlns:p14="http://schemas.microsoft.com/office/powerpoint/2010/main" val="11441663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Начало транзакции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-US" sz="2800" dirty="0">
                <a:solidFill>
                  <a:srgbClr val="0070C1"/>
                </a:solidFill>
                <a:effectLst/>
                <a:latin typeface="Helvetica" pitchFamily="2" charset="0"/>
              </a:rPr>
              <a:t>START TRANSACTION;</a:t>
            </a:r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7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0483" y="623275"/>
            <a:ext cx="850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Декомпозиция данных</a:t>
            </a:r>
            <a:endParaRPr lang="en-US" sz="3200" b="1" dirty="0">
              <a:solidFill>
                <a:srgbClr val="000000"/>
              </a:solidFill>
              <a:latin typeface="SegoeUI-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BC70BF-B46B-2FD1-C9B6-8F878749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22" y="1379862"/>
            <a:ext cx="10380756" cy="40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013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Выполнение транзакции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-US" sz="2800" dirty="0">
                <a:solidFill>
                  <a:srgbClr val="0070C1"/>
                </a:solidFill>
                <a:effectLst/>
                <a:latin typeface="Helvetica" pitchFamily="2" charset="0"/>
              </a:rPr>
              <a:t>START TRANSACTION;</a:t>
            </a:r>
            <a:endParaRPr lang="en" sz="2800" dirty="0">
              <a:effectLst/>
              <a:latin typeface="Helvetica" pitchFamily="2" charset="0"/>
            </a:endParaRPr>
          </a:p>
          <a:p>
            <a:endParaRPr lang="ru-RU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–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1234567</a:t>
            </a:r>
            <a:r>
              <a:rPr lang="en-US" sz="2800" dirty="0">
                <a:latin typeface="Helvetica" pitchFamily="2" charset="0"/>
              </a:rPr>
              <a:t>;</a:t>
            </a:r>
            <a:endParaRPr lang="ru-RU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+ 15000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9876543;</a:t>
            </a:r>
          </a:p>
        </p:txBody>
      </p:sp>
    </p:spTree>
    <p:extLst>
      <p:ext uri="{BB962C8B-B14F-4D97-AF65-F5344CB8AC3E}">
        <p14:creationId xmlns:p14="http://schemas.microsoft.com/office/powerpoint/2010/main" val="664951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Фиксация транзакции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-US" sz="2800" dirty="0">
                <a:solidFill>
                  <a:srgbClr val="0070C1"/>
                </a:solidFill>
                <a:effectLst/>
                <a:latin typeface="Helvetica" pitchFamily="2" charset="0"/>
              </a:rPr>
              <a:t>START TRANSACTION;</a:t>
            </a:r>
            <a:endParaRPr lang="en" sz="2800" dirty="0">
              <a:effectLst/>
              <a:latin typeface="Helvetica" pitchFamily="2" charset="0"/>
            </a:endParaRPr>
          </a:p>
          <a:p>
            <a:endParaRPr lang="ru-RU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–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1234567</a:t>
            </a:r>
            <a:r>
              <a:rPr lang="en-US" sz="2800" dirty="0">
                <a:latin typeface="Helvetica" pitchFamily="2" charset="0"/>
              </a:rPr>
              <a:t>;</a:t>
            </a:r>
            <a:endParaRPr lang="ru-RU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+ 15000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9876543;</a:t>
            </a:r>
            <a:endParaRPr lang="ru-RU" sz="2800" dirty="0">
              <a:effectLst/>
              <a:latin typeface="Helvetica" pitchFamily="2" charset="0"/>
            </a:endParaRPr>
          </a:p>
          <a:p>
            <a:endParaRPr lang="ru-RU" sz="2800" dirty="0">
              <a:latin typeface="Helvetica" pitchFamily="2" charset="0"/>
            </a:endParaRPr>
          </a:p>
          <a:p>
            <a:r>
              <a:rPr lang="en-US" sz="2800" dirty="0">
                <a:solidFill>
                  <a:srgbClr val="0070C1"/>
                </a:solidFill>
                <a:latin typeface="Helvetica" pitchFamily="2" charset="0"/>
              </a:rPr>
              <a:t>COMMIT</a:t>
            </a:r>
            <a:r>
              <a:rPr lang="en-US" sz="2800" dirty="0">
                <a:solidFill>
                  <a:srgbClr val="0070C1"/>
                </a:solidFill>
                <a:effectLst/>
                <a:latin typeface="Helvetica" pitchFamily="2" charset="0"/>
              </a:rPr>
              <a:t>;</a:t>
            </a:r>
            <a:endParaRPr lang="en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18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Откат транзакции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-US" sz="2800" dirty="0">
                <a:solidFill>
                  <a:srgbClr val="0070C1"/>
                </a:solidFill>
                <a:effectLst/>
                <a:latin typeface="Helvetica" pitchFamily="2" charset="0"/>
              </a:rPr>
              <a:t>START TRANSACTION;</a:t>
            </a:r>
            <a:endParaRPr lang="en" sz="2800" dirty="0">
              <a:effectLst/>
              <a:latin typeface="Helvetica" pitchFamily="2" charset="0"/>
            </a:endParaRPr>
          </a:p>
          <a:p>
            <a:endParaRPr lang="ru-RU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–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1234567</a:t>
            </a:r>
            <a:r>
              <a:rPr lang="en-US" sz="2800" dirty="0">
                <a:latin typeface="Helvetica" pitchFamily="2" charset="0"/>
              </a:rPr>
              <a:t>;</a:t>
            </a:r>
            <a:endParaRPr lang="ru-RU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UPDATE </a:t>
            </a:r>
            <a:r>
              <a:rPr lang="en" sz="2800" dirty="0">
                <a:effectLst/>
                <a:latin typeface="Helvetica" pitchFamily="2" charset="0"/>
              </a:rPr>
              <a:t>accounts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SET </a:t>
            </a:r>
            <a:r>
              <a:rPr lang="en" sz="2800" dirty="0">
                <a:effectLst/>
                <a:latin typeface="Helvetica" pitchFamily="2" charset="0"/>
              </a:rPr>
              <a:t>balance = balance + 15000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WHERE </a:t>
            </a:r>
            <a:r>
              <a:rPr lang="en" sz="2800" dirty="0" err="1">
                <a:effectLst/>
                <a:latin typeface="Helvetica" pitchFamily="2" charset="0"/>
              </a:rPr>
              <a:t>account_number</a:t>
            </a:r>
            <a:r>
              <a:rPr lang="en" sz="2800" dirty="0">
                <a:effectLst/>
                <a:latin typeface="Helvetica" pitchFamily="2" charset="0"/>
              </a:rPr>
              <a:t> = 9876543;</a:t>
            </a:r>
            <a:endParaRPr lang="ru-RU" sz="2800" dirty="0">
              <a:effectLst/>
              <a:latin typeface="Helvetica" pitchFamily="2" charset="0"/>
            </a:endParaRPr>
          </a:p>
          <a:p>
            <a:endParaRPr lang="ru-RU" sz="2800" dirty="0">
              <a:latin typeface="Helvetica" pitchFamily="2" charset="0"/>
            </a:endParaRPr>
          </a:p>
          <a:p>
            <a:r>
              <a:rPr lang="en-US" sz="2800" dirty="0">
                <a:solidFill>
                  <a:srgbClr val="0070C1"/>
                </a:solidFill>
                <a:latin typeface="Helvetica" pitchFamily="2" charset="0"/>
              </a:rPr>
              <a:t>ROLLBACK</a:t>
            </a:r>
            <a:r>
              <a:rPr lang="en-US" sz="2800" dirty="0">
                <a:solidFill>
                  <a:srgbClr val="0070C1"/>
                </a:solidFill>
                <a:effectLst/>
                <a:latin typeface="Helvetica" pitchFamily="2" charset="0"/>
              </a:rPr>
              <a:t>;</a:t>
            </a:r>
            <a:endParaRPr lang="en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374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40664" y="731520"/>
            <a:ext cx="10625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Автоматическая фиксация транзакций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3585F"/>
                </a:solidFill>
                <a:latin typeface="SegoeUI"/>
              </a:rPr>
              <a:t>Специальный режим работы СУБД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3585F"/>
                </a:solidFill>
                <a:latin typeface="SegoeUI"/>
              </a:rPr>
              <a:t>После выполнения каждой команды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SQL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автоматически фиксируется транзакция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3585F"/>
                </a:solidFill>
                <a:latin typeface="SegoeUI"/>
              </a:rPr>
              <a:t>Нет возможности отменить изменения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3585F"/>
                </a:solidFill>
                <a:latin typeface="SegoeUI"/>
              </a:rPr>
              <a:t>PostgreSQL –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включено по умолчанию        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41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40664" y="731520"/>
            <a:ext cx="106253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Завершение транзакции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Команды </a:t>
            </a:r>
            <a:r>
              <a:rPr lang="en-US" sz="2800" b="1" dirty="0">
                <a:solidFill>
                  <a:srgbClr val="000000"/>
                </a:solidFill>
                <a:latin typeface="SegoeUI-Bold"/>
              </a:rPr>
              <a:t>COMMIT </a:t>
            </a: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или </a:t>
            </a:r>
            <a:r>
              <a:rPr lang="en-US" sz="2800" b="1" dirty="0">
                <a:solidFill>
                  <a:srgbClr val="000000"/>
                </a:solidFill>
                <a:latin typeface="SegoeUI-Bold"/>
              </a:rPr>
              <a:t>ROLLBACK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Явное подтверждение или отмена транзакции</a:t>
            </a:r>
            <a:endParaRPr lang="en-US" dirty="0">
              <a:solidFill>
                <a:srgbClr val="53585F"/>
              </a:solidFill>
              <a:latin typeface="SegoeUI"/>
            </a:endParaRPr>
          </a:p>
          <a:p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Запуск команд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Создание, изменение или удаление таблицы не может быть отменено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Перед запуском команды предыдущая транзакция </a:t>
            </a:r>
            <a:r>
              <a:rPr lang="ru-RU" dirty="0" err="1">
                <a:solidFill>
                  <a:srgbClr val="53585F"/>
                </a:solidFill>
                <a:latin typeface="SegoeUI"/>
              </a:rPr>
              <a:t>фискируется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Пользователь прервал работу приложения</a:t>
            </a:r>
          </a:p>
          <a:p>
            <a:endParaRPr lang="ru-RU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Сбои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 Сбой сервера СУБД – откат всех незавершенных транзакций после восстановления сервера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Сбой клиента СУБД – откат незавершенной транзакции после тайм-аута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404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38130" y="623275"/>
            <a:ext cx="101982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Итоги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Транзакции в базе данных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Последовательность команд, 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	которые должны быть выполнены все полностью, либо не выполнены совсем</a:t>
            </a:r>
            <a:endParaRPr lang="en-US" dirty="0">
              <a:solidFill>
                <a:srgbClr val="53585F"/>
              </a:solidFill>
              <a:latin typeface="SegoeUI"/>
            </a:endParaRPr>
          </a:p>
          <a:p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Начало транзакции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Команда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START TRANSACTION</a:t>
            </a:r>
            <a:endParaRPr lang="ru-RU" dirty="0">
              <a:solidFill>
                <a:srgbClr val="53585F"/>
              </a:solidFill>
              <a:latin typeface="SegoeUI"/>
            </a:endParaRP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Автоматическая фиксация транзакций</a:t>
            </a:r>
          </a:p>
          <a:p>
            <a:endParaRPr lang="ru-RU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Завершение транзакции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 Команда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COMMIT –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фиксация транзакции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Команда </a:t>
            </a:r>
            <a:r>
              <a:rPr lang="en-US" dirty="0">
                <a:solidFill>
                  <a:srgbClr val="53585F"/>
                </a:solidFill>
                <a:latin typeface="SegoeUI"/>
              </a:rPr>
              <a:t>ROLLBACK –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откат транзакции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7269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11544" y="2484796"/>
            <a:ext cx="9165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/>
              <a:t>Представления в </a:t>
            </a:r>
            <a:r>
              <a:rPr lang="en-US" sz="4000" b="1" dirty="0"/>
              <a:t>SQL</a:t>
            </a:r>
            <a:r>
              <a:rPr lang="ru-RU" sz="4000" b="1" dirty="0"/>
              <a:t> (</a:t>
            </a:r>
            <a:r>
              <a:rPr lang="en-US" sz="4000" b="1" dirty="0"/>
              <a:t>VIEW)</a:t>
            </a:r>
            <a:endParaRPr lang="ru-RU" sz="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993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Представления в 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SQL</a:t>
            </a:r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CREATE VIEW </a:t>
            </a:r>
            <a:r>
              <a:rPr lang="en" sz="2800" dirty="0" err="1">
                <a:effectLst/>
                <a:latin typeface="Helvetica" pitchFamily="2" charset="0"/>
              </a:rPr>
              <a:t>customers_v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SELECT </a:t>
            </a:r>
            <a:r>
              <a:rPr lang="en" sz="2800" dirty="0">
                <a:effectLst/>
                <a:latin typeface="Helvetica" pitchFamily="2" charset="0"/>
              </a:rPr>
              <a:t>id, name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customers;</a:t>
            </a:r>
          </a:p>
        </p:txBody>
      </p:sp>
    </p:spTree>
    <p:extLst>
      <p:ext uri="{BB962C8B-B14F-4D97-AF65-F5344CB8AC3E}">
        <p14:creationId xmlns:p14="http://schemas.microsoft.com/office/powerpoint/2010/main" val="33100094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41A42-51BB-985C-78C0-DEDB2E3E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8" y="1304981"/>
            <a:ext cx="10581284" cy="42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11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AB6B94-F15A-AE75-9F0D-638A44B9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02612"/>
            <a:ext cx="7772400" cy="52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4795A9-22CC-D7E7-2A19-87CE514F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22" y="1222924"/>
            <a:ext cx="9793356" cy="24209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CD5C7D-D389-8B64-E659-8109AF9E9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84" y="3643835"/>
            <a:ext cx="2471145" cy="248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951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Запросы к 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VIEW</a:t>
            </a:r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>
                <a:effectLst/>
                <a:latin typeface="Helvetica" pitchFamily="2" charset="0"/>
              </a:rPr>
              <a:t>*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 err="1">
                <a:effectLst/>
                <a:latin typeface="Helvetica" pitchFamily="2" charset="0"/>
              </a:rPr>
              <a:t>customers_v</a:t>
            </a:r>
            <a:r>
              <a:rPr lang="en-US" sz="2800" dirty="0">
                <a:latin typeface="Helvetica" pitchFamily="2" charset="0"/>
              </a:rPr>
              <a:t>;</a:t>
            </a:r>
            <a:endParaRPr lang="en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55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Запросы к 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VIEW</a:t>
            </a:r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SELECT </a:t>
            </a:r>
            <a:r>
              <a:rPr lang="en" sz="2800" dirty="0">
                <a:effectLst/>
                <a:latin typeface="Helvetica" pitchFamily="2" charset="0"/>
              </a:rPr>
              <a:t>*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 err="1">
                <a:effectLst/>
                <a:latin typeface="Helvetica" pitchFamily="2" charset="0"/>
              </a:rPr>
              <a:t>customers_v</a:t>
            </a:r>
            <a:r>
              <a:rPr lang="en-US" sz="2800" dirty="0">
                <a:latin typeface="Helvetica" pitchFamily="2" charset="0"/>
              </a:rPr>
              <a:t>;</a:t>
            </a:r>
            <a:endParaRPr lang="en" sz="2800" dirty="0">
              <a:effectLst/>
              <a:latin typeface="Helvetica" pitchFamily="2" charset="0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17A402-ACD1-CF3D-B57E-2C97F58B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04" y="2526570"/>
            <a:ext cx="3965194" cy="35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35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SegoeUI-Bold"/>
              </a:rPr>
              <a:t>VIEW c </a:t>
            </a:r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данными из нескольких таблиц</a:t>
            </a: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922F79-5BC0-9A80-5008-7CF0AAA3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38" y="1660674"/>
            <a:ext cx="8842616" cy="39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79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SegoeUI-Bold"/>
              </a:rPr>
              <a:t>VIEW c </a:t>
            </a:r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данными из нескольких таблиц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CREATE VIEW 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products_v</a:t>
            </a:r>
            <a:endParaRPr lang="en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SELECT 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p.id</a:t>
            </a:r>
            <a:r>
              <a:rPr lang="en" sz="2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solidFill>
                  <a:srgbClr val="000000"/>
                </a:solidFill>
                <a:effectLst/>
                <a:latin typeface="Helvetica" pitchFamily="2" charset="0"/>
              </a:rPr>
              <a:t>id,</a:t>
            </a:r>
            <a:endParaRPr lang="en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effectLst/>
                <a:latin typeface="Helvetica" pitchFamily="2" charset="0"/>
              </a:rPr>
              <a:t>		</a:t>
            </a:r>
            <a:r>
              <a:rPr lang="en" sz="2800" dirty="0" err="1">
                <a:effectLst/>
                <a:latin typeface="Helvetica" pitchFamily="2" charset="0"/>
              </a:rPr>
              <a:t>p.name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effectLst/>
                <a:latin typeface="Helvetica" pitchFamily="2" charset="0"/>
              </a:rPr>
              <a:t>product_name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en" sz="2800" dirty="0">
                <a:effectLst/>
                <a:latin typeface="Helvetica" pitchFamily="2" charset="0"/>
              </a:rPr>
              <a:t>		</a:t>
            </a:r>
            <a:r>
              <a:rPr lang="en" sz="2800" dirty="0" err="1">
                <a:effectLst/>
                <a:latin typeface="Helvetica" pitchFamily="2" charset="0"/>
              </a:rPr>
              <a:t>t.type_name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effectLst/>
                <a:latin typeface="Helvetica" pitchFamily="2" charset="0"/>
              </a:rPr>
              <a:t>product_type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en" sz="2800" dirty="0">
                <a:effectLst/>
                <a:latin typeface="Helvetica" pitchFamily="2" charset="0"/>
              </a:rPr>
              <a:t>		</a:t>
            </a:r>
            <a:r>
              <a:rPr lang="en" sz="2800" dirty="0" err="1">
                <a:effectLst/>
                <a:latin typeface="Helvetica" pitchFamily="2" charset="0"/>
              </a:rPr>
              <a:t>p.price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effectLst/>
                <a:latin typeface="Helvetica" pitchFamily="2" charset="0"/>
              </a:rPr>
              <a:t>product_price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p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t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t.id</a:t>
            </a:r>
            <a:endParaRPr lang="en" sz="2800" dirty="0">
              <a:effectLst/>
              <a:latin typeface="Helvetica" pitchFamily="2" charset="0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220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SegoeUI-Bold"/>
              </a:rPr>
              <a:t>VIEW c </a:t>
            </a:r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данными из нескольких таблиц</a:t>
            </a: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5B7BAE-D43F-7825-8955-F293036E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100" y="1685007"/>
            <a:ext cx="7772400" cy="42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326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8401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62198" y="1222924"/>
            <a:ext cx="91655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SegoeUI-Bold"/>
              </a:rPr>
              <a:t>Зачем нужны </a:t>
            </a:r>
            <a:r>
              <a:rPr lang="en-US" sz="4000" b="1" dirty="0">
                <a:solidFill>
                  <a:srgbClr val="000000"/>
                </a:solidFill>
                <a:latin typeface="SegoeUI-Bold"/>
              </a:rPr>
              <a:t>VIEW?</a:t>
            </a:r>
            <a:endParaRPr lang="ru-RU" sz="4000" b="1" dirty="0">
              <a:solidFill>
                <a:srgbClr val="000000"/>
              </a:solidFill>
              <a:latin typeface="SegoeU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Ограничение доступа к данным</a:t>
            </a:r>
            <a:br>
              <a:rPr lang="ru-RU" sz="20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Представление содержит не все столбцы/строки исходной таблицы</a:t>
            </a:r>
          </a:p>
          <a:p>
            <a:endParaRPr lang="en-US" dirty="0">
              <a:solidFill>
                <a:srgbClr val="53585F"/>
              </a:solidFill>
              <a:latin typeface="Segoe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Псевдонимы для сложных запросов</a:t>
            </a:r>
            <a:endParaRPr lang="ru-RU" sz="2000" b="1" dirty="0">
              <a:solidFill>
                <a:srgbClr val="000000"/>
              </a:solidFill>
              <a:latin typeface="SegoeUI-Bold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SegoeUI-Bold"/>
              </a:rPr>
              <a:t>      </a:t>
            </a:r>
            <a:r>
              <a:rPr lang="ru-RU" dirty="0">
                <a:solidFill>
                  <a:srgbClr val="53585F"/>
                </a:solidFill>
                <a:latin typeface="SegoeUI"/>
              </a:rPr>
              <a:t>Запрос извлекает данные из нескольких таблиц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Запрос выполняет группировки и расчет агрегаций</a:t>
            </a:r>
          </a:p>
          <a:p>
            <a:endParaRPr lang="en-US" b="1" dirty="0">
              <a:solidFill>
                <a:srgbClr val="000000"/>
              </a:solidFill>
              <a:latin typeface="SegoeUI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0000"/>
                </a:solidFill>
                <a:latin typeface="SegoeUI-Bold"/>
              </a:rPr>
              <a:t>Сокрытие реализации</a:t>
            </a:r>
            <a:br>
              <a:rPr lang="ru-RU" sz="2800" b="1" dirty="0">
                <a:solidFill>
                  <a:srgbClr val="000000"/>
                </a:solidFill>
                <a:latin typeface="SegoeUI-Bold"/>
              </a:rPr>
            </a:br>
            <a:r>
              <a:rPr lang="ru-RU" dirty="0">
                <a:solidFill>
                  <a:srgbClr val="53585F"/>
                </a:solidFill>
                <a:latin typeface="SegoeUI"/>
              </a:rPr>
              <a:t>Пользователи работают только с представителями</a:t>
            </a:r>
          </a:p>
          <a:p>
            <a:r>
              <a:rPr lang="ru-RU" dirty="0">
                <a:solidFill>
                  <a:srgbClr val="53585F"/>
                </a:solidFill>
                <a:latin typeface="SegoeUI"/>
              </a:rPr>
              <a:t>        Таблицы в базе можно менять</a:t>
            </a:r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263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SegoeUI-Bold"/>
              </a:rPr>
              <a:t>MATERIALIZED VIEW</a:t>
            </a:r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CREATE MATERIALIZED VIEW 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products_v</a:t>
            </a:r>
            <a:endParaRPr lang="en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SELECT 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p.id</a:t>
            </a:r>
            <a:r>
              <a:rPr lang="en" sz="2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solidFill>
                  <a:srgbClr val="000000"/>
                </a:solidFill>
                <a:effectLst/>
                <a:latin typeface="Helvetica" pitchFamily="2" charset="0"/>
              </a:rPr>
              <a:t>id,</a:t>
            </a:r>
            <a:endParaRPr lang="en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effectLst/>
                <a:latin typeface="Helvetica" pitchFamily="2" charset="0"/>
              </a:rPr>
              <a:t>		  </a:t>
            </a:r>
            <a:r>
              <a:rPr lang="en" sz="2800" dirty="0" err="1">
                <a:effectLst/>
                <a:latin typeface="Helvetica" pitchFamily="2" charset="0"/>
              </a:rPr>
              <a:t>p.name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effectLst/>
                <a:latin typeface="Helvetica" pitchFamily="2" charset="0"/>
              </a:rPr>
              <a:t>product_name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en" sz="2800" dirty="0">
                <a:effectLst/>
                <a:latin typeface="Helvetica" pitchFamily="2" charset="0"/>
              </a:rPr>
              <a:t>		  </a:t>
            </a:r>
            <a:r>
              <a:rPr lang="en" sz="2800" dirty="0" err="1">
                <a:effectLst/>
                <a:latin typeface="Helvetica" pitchFamily="2" charset="0"/>
              </a:rPr>
              <a:t>t.type_name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effectLst/>
                <a:latin typeface="Helvetica" pitchFamily="2" charset="0"/>
              </a:rPr>
              <a:t>product_type</a:t>
            </a:r>
            <a:r>
              <a:rPr lang="en" sz="2800" dirty="0">
                <a:effectLst/>
                <a:latin typeface="Helvetica" pitchFamily="2" charset="0"/>
              </a:rPr>
              <a:t>,</a:t>
            </a:r>
          </a:p>
          <a:p>
            <a:r>
              <a:rPr lang="en" sz="2800" dirty="0">
                <a:effectLst/>
                <a:latin typeface="Helvetica" pitchFamily="2" charset="0"/>
              </a:rPr>
              <a:t>		  </a:t>
            </a:r>
            <a:r>
              <a:rPr lang="en" sz="2800" dirty="0" err="1">
                <a:effectLst/>
                <a:latin typeface="Helvetica" pitchFamily="2" charset="0"/>
              </a:rPr>
              <a:t>p.price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 err="1">
                <a:effectLst/>
                <a:latin typeface="Helvetica" pitchFamily="2" charset="0"/>
              </a:rPr>
              <a:t>product_price</a:t>
            </a:r>
            <a:endParaRPr lang="en" sz="2800" dirty="0"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FROM </a:t>
            </a:r>
            <a:r>
              <a:rPr lang="en" sz="2800" dirty="0">
                <a:effectLst/>
                <a:latin typeface="Helvetica" pitchFamily="2" charset="0"/>
              </a:rPr>
              <a:t>products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p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JOIN </a:t>
            </a:r>
            <a:r>
              <a:rPr lang="en" sz="2800" dirty="0" err="1">
                <a:effectLst/>
                <a:latin typeface="Helvetica" pitchFamily="2" charset="0"/>
              </a:rPr>
              <a:t>product_types</a:t>
            </a:r>
            <a:r>
              <a:rPr lang="en" sz="2800" dirty="0">
                <a:effectLst/>
                <a:latin typeface="Helvetica" pitchFamily="2" charset="0"/>
              </a:rPr>
              <a:t> </a:t>
            </a:r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AS </a:t>
            </a:r>
            <a:r>
              <a:rPr lang="en" sz="2800" dirty="0">
                <a:effectLst/>
                <a:latin typeface="Helvetica" pitchFamily="2" charset="0"/>
              </a:rPr>
              <a:t>t</a:t>
            </a: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ON </a:t>
            </a:r>
            <a:r>
              <a:rPr lang="en" sz="2800" dirty="0" err="1">
                <a:effectLst/>
                <a:latin typeface="Helvetica" pitchFamily="2" charset="0"/>
              </a:rPr>
              <a:t>p.type_id</a:t>
            </a:r>
            <a:r>
              <a:rPr lang="en" sz="2800" dirty="0">
                <a:effectLst/>
                <a:latin typeface="Helvetica" pitchFamily="2" charset="0"/>
              </a:rPr>
              <a:t> = </a:t>
            </a:r>
            <a:r>
              <a:rPr lang="en" sz="2800" dirty="0" err="1">
                <a:effectLst/>
                <a:latin typeface="Helvetica" pitchFamily="2" charset="0"/>
              </a:rPr>
              <a:t>t.id</a:t>
            </a:r>
            <a:endParaRPr lang="en" sz="2800" dirty="0">
              <a:effectLst/>
              <a:latin typeface="Helvetica" pitchFamily="2" charset="0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913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Обновление 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MATERIALIZED VIEW</a:t>
            </a:r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REFRESH MATERIALIZED VIEW 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products_v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;</a:t>
            </a:r>
            <a:endParaRPr lang="en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0509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Удаление 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VIEW</a:t>
            </a:r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DROP VIEW 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products_v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;</a:t>
            </a:r>
            <a:endParaRPr lang="en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3483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97280" y="1038258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8190" y="906622"/>
            <a:ext cx="916551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SegoeUI-Bold"/>
              </a:rPr>
              <a:t>Удаление </a:t>
            </a:r>
            <a:r>
              <a:rPr lang="en-US" sz="3200" b="1" dirty="0">
                <a:solidFill>
                  <a:srgbClr val="000000"/>
                </a:solidFill>
                <a:latin typeface="SegoeUI-Bold"/>
              </a:rPr>
              <a:t>MATERIALIZED VIEW</a:t>
            </a:r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32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r>
              <a:rPr lang="en" sz="2800" dirty="0">
                <a:solidFill>
                  <a:srgbClr val="0070C1"/>
                </a:solidFill>
                <a:effectLst/>
                <a:latin typeface="Helvetica" pitchFamily="2" charset="0"/>
              </a:rPr>
              <a:t>DROP MATERIALIZED VIEW </a:t>
            </a:r>
            <a:r>
              <a:rPr lang="e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products_v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;</a:t>
            </a:r>
            <a:endParaRPr lang="en" sz="2800" dirty="0">
              <a:solidFill>
                <a:srgbClr val="0070C1"/>
              </a:solidFill>
              <a:effectLst/>
              <a:latin typeface="Helvetica" pitchFamily="2" charset="0"/>
            </a:endParaRPr>
          </a:p>
          <a:p>
            <a:endParaRPr lang="ru-RU" sz="3200" b="1" dirty="0">
              <a:solidFill>
                <a:srgbClr val="000000"/>
              </a:solidFill>
              <a:latin typeface="SegoeUI-Bold"/>
            </a:endParaRPr>
          </a:p>
          <a:p>
            <a:endParaRPr lang="en" sz="2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915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3855</TotalTime>
  <Words>6560</Words>
  <Application>Microsoft Macintosh PowerPoint</Application>
  <PresentationFormat>Широкоэкранный</PresentationFormat>
  <Paragraphs>1107</Paragraphs>
  <Slides>120</Slides>
  <Notes>119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120</vt:i4>
      </vt:variant>
    </vt:vector>
  </HeadingPairs>
  <TitlesOfParts>
    <vt:vector size="128" baseType="lpstr">
      <vt:lpstr>Arial</vt:lpstr>
      <vt:lpstr>Calibri</vt:lpstr>
      <vt:lpstr>Calibri Light</vt:lpstr>
      <vt:lpstr>Courier New</vt:lpstr>
      <vt:lpstr>Helvetica</vt:lpstr>
      <vt:lpstr>SegoeUI</vt:lpstr>
      <vt:lpstr>SegoeUI-Bold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Добаткина Дарья Дмитриевна</dc:creator>
  <cp:lastModifiedBy>Microsoft Office User</cp:lastModifiedBy>
  <cp:revision>97</cp:revision>
  <dcterms:created xsi:type="dcterms:W3CDTF">2023-07-03T14:48:18Z</dcterms:created>
  <dcterms:modified xsi:type="dcterms:W3CDTF">2023-09-25T17:41:27Z</dcterms:modified>
</cp:coreProperties>
</file>